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1"/>
  </p:notesMasterIdLst>
  <p:sldIdLst>
    <p:sldId id="259" r:id="rId2"/>
    <p:sldId id="388" r:id="rId3"/>
    <p:sldId id="329" r:id="rId4"/>
    <p:sldId id="356" r:id="rId5"/>
    <p:sldId id="358" r:id="rId6"/>
    <p:sldId id="357" r:id="rId7"/>
    <p:sldId id="359" r:id="rId8"/>
    <p:sldId id="360" r:id="rId9"/>
    <p:sldId id="361" r:id="rId10"/>
    <p:sldId id="362" r:id="rId11"/>
    <p:sldId id="386" r:id="rId12"/>
    <p:sldId id="363" r:id="rId13"/>
    <p:sldId id="365" r:id="rId14"/>
    <p:sldId id="366" r:id="rId15"/>
    <p:sldId id="367" r:id="rId16"/>
    <p:sldId id="368" r:id="rId17"/>
    <p:sldId id="369" r:id="rId18"/>
    <p:sldId id="370" r:id="rId19"/>
    <p:sldId id="371" r:id="rId20"/>
    <p:sldId id="372" r:id="rId21"/>
    <p:sldId id="373" r:id="rId22"/>
    <p:sldId id="374" r:id="rId23"/>
    <p:sldId id="375" r:id="rId24"/>
    <p:sldId id="376" r:id="rId25"/>
    <p:sldId id="379" r:id="rId26"/>
    <p:sldId id="380" r:id="rId27"/>
    <p:sldId id="381" r:id="rId28"/>
    <p:sldId id="384" r:id="rId29"/>
    <p:sldId id="38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62" autoAdjust="0"/>
    <p:restoredTop sz="87779" autoAdjust="0"/>
  </p:normalViewPr>
  <p:slideViewPr>
    <p:cSldViewPr snapToGrid="0">
      <p:cViewPr>
        <p:scale>
          <a:sx n="67" d="100"/>
          <a:sy n="67" d="100"/>
        </p:scale>
        <p:origin x="-702" y="-18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09C19D-B05D-4886-AC51-201CAE13C1B6}" type="datetimeFigureOut">
              <a:rPr lang="en-US" smtClean="0"/>
              <a:t>10/7/2019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F4F06F-1185-4038-BF21-B45636E4FE16}" type="slidenum">
              <a:rPr lang="en-US" smtClean="0"/>
              <a:t>‹#›</a:t>
            </a:fld>
            <a:endParaRPr lang="en-US" dirty="0"/>
          </a:p>
        </p:txBody>
      </p:sp>
    </p:spTree>
    <p:extLst>
      <p:ext uri="{BB962C8B-B14F-4D97-AF65-F5344CB8AC3E}">
        <p14:creationId xmlns:p14="http://schemas.microsoft.com/office/powerpoint/2010/main" val="3113009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SQL commands are non-case sensitive, but we capitalize them to separate them from non-commands in lowercase</a:t>
            </a:r>
          </a:p>
        </p:txBody>
      </p:sp>
      <p:sp>
        <p:nvSpPr>
          <p:cNvPr id="4" name="Slide Number Placeholder 3"/>
          <p:cNvSpPr>
            <a:spLocks noGrp="1"/>
          </p:cNvSpPr>
          <p:nvPr>
            <p:ph type="sldNum" sz="quarter" idx="10"/>
          </p:nvPr>
        </p:nvSpPr>
        <p:spPr/>
        <p:txBody>
          <a:bodyPr/>
          <a:lstStyle/>
          <a:p>
            <a:fld id="{68F4F06F-1185-4038-BF21-B45636E4FE16}" type="slidenum">
              <a:rPr lang="en-US" smtClean="0"/>
              <a:t>3</a:t>
            </a:fld>
            <a:endParaRPr lang="en-US"/>
          </a:p>
        </p:txBody>
      </p:sp>
    </p:spTree>
    <p:extLst>
      <p:ext uri="{BB962C8B-B14F-4D97-AF65-F5344CB8AC3E}">
        <p14:creationId xmlns:p14="http://schemas.microsoft.com/office/powerpoint/2010/main" val="34539257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Depending on whether the HTTP request is a GET or POST request, the ways </a:t>
            </a:r>
            <a:r>
              <a:rPr lang="en-US" dirty="0" smtClean="0"/>
              <a:t>how data </a:t>
            </a:r>
            <a:r>
              <a:rPr lang="en-US" dirty="0"/>
              <a:t>are attached </a:t>
            </a:r>
            <a:r>
              <a:rPr lang="en-US" dirty="0" smtClean="0"/>
              <a:t>are different.</a:t>
            </a: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13</a:t>
            </a:fld>
            <a:endParaRPr lang="en-US"/>
          </a:p>
        </p:txBody>
      </p:sp>
    </p:spTree>
    <p:extLst>
      <p:ext uri="{BB962C8B-B14F-4D97-AF65-F5344CB8AC3E}">
        <p14:creationId xmlns:p14="http://schemas.microsoft.com/office/powerpoint/2010/main" val="2166032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14</a:t>
            </a:fld>
            <a:endParaRPr lang="en-US" dirty="0"/>
          </a:p>
        </p:txBody>
      </p:sp>
    </p:spTree>
    <p:extLst>
      <p:ext uri="{BB962C8B-B14F-4D97-AF65-F5344CB8AC3E}">
        <p14:creationId xmlns:p14="http://schemas.microsoft.com/office/powerpoint/2010/main" val="42286282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Web apps store data in databases and fetch additional data based on given input from database.</a:t>
            </a:r>
          </a:p>
          <a:p>
            <a:pPr marL="171450" indent="-171450">
              <a:buFont typeface="Arial" panose="020B0604020202020204" pitchFamily="34" charset="0"/>
              <a:buChar char="•"/>
            </a:pPr>
            <a:r>
              <a:rPr lang="en-US" sz="2200" dirty="0"/>
              <a:t>3 main methods for PHP programs to interact with a MySQL database:</a:t>
            </a:r>
          </a:p>
          <a:p>
            <a:pPr lvl="2"/>
            <a:r>
              <a:rPr lang="en-US" sz="1400" dirty="0"/>
              <a:t>PHP’s MySQL Extension</a:t>
            </a:r>
          </a:p>
          <a:p>
            <a:pPr lvl="2"/>
            <a:r>
              <a:rPr lang="en-US" sz="1400" dirty="0"/>
              <a:t>PHP’s </a:t>
            </a:r>
            <a:r>
              <a:rPr lang="en-US" sz="1400" dirty="0" err="1"/>
              <a:t>MySQLi</a:t>
            </a:r>
            <a:r>
              <a:rPr lang="en-US" sz="1400" dirty="0"/>
              <a:t> Extension [commonly used]</a:t>
            </a:r>
          </a:p>
          <a:p>
            <a:pPr lvl="2"/>
            <a:r>
              <a:rPr lang="en-US" sz="1400" dirty="0"/>
              <a:t>PHP Data Objects</a:t>
            </a:r>
          </a:p>
          <a:p>
            <a:pPr marL="171450" indent="-171450">
              <a:buFont typeface="Arial" panose="020B0604020202020204" pitchFamily="34" charset="0"/>
              <a:buChar char="•"/>
            </a:pPr>
            <a:r>
              <a:rPr lang="en-US" dirty="0" err="1"/>
              <a:t>MySQLi</a:t>
            </a:r>
            <a:r>
              <a:rPr lang="en-US" dirty="0"/>
              <a:t> extension allows PHP programs to access the functionality provided by MySQL 4.1 and above.</a:t>
            </a:r>
          </a:p>
          <a:p>
            <a:pPr marL="171450" indent="-171450">
              <a:buFont typeface="Arial" panose="020B0604020202020204" pitchFamily="34" charset="0"/>
              <a:buChar char="•"/>
            </a:pPr>
            <a:r>
              <a:rPr lang="en-US" dirty="0"/>
              <a:t>4 arguments of </a:t>
            </a:r>
            <a:r>
              <a:rPr lang="en-US" dirty="0" err="1"/>
              <a:t>mysqli</a:t>
            </a:r>
            <a:r>
              <a:rPr lang="en-US" dirty="0"/>
              <a:t>: hostname of database server, login name, password and the database name.</a:t>
            </a:r>
          </a:p>
          <a:p>
            <a:pPr marL="171450" indent="-171450">
              <a:buFont typeface="Arial" panose="020B0604020202020204" pitchFamily="34" charset="0"/>
              <a:buChar char="•"/>
            </a:pPr>
            <a:r>
              <a:rPr lang="en-US" dirty="0"/>
              <a:t>The hostname depends on where the database is run. If on same machine as the web app server then we use “localhost”.</a:t>
            </a:r>
          </a:p>
        </p:txBody>
      </p:sp>
      <p:sp>
        <p:nvSpPr>
          <p:cNvPr id="4" name="Slide Number Placeholder 3"/>
          <p:cNvSpPr>
            <a:spLocks noGrp="1"/>
          </p:cNvSpPr>
          <p:nvPr>
            <p:ph type="sldNum" sz="quarter" idx="10"/>
          </p:nvPr>
        </p:nvSpPr>
        <p:spPr/>
        <p:txBody>
          <a:bodyPr/>
          <a:lstStyle/>
          <a:p>
            <a:fld id="{68F4F06F-1185-4038-BF21-B45636E4FE16}" type="slidenum">
              <a:rPr lang="en-US" smtClean="0"/>
              <a:t>15</a:t>
            </a:fld>
            <a:endParaRPr lang="en-US" dirty="0"/>
          </a:p>
        </p:txBody>
      </p:sp>
    </p:spTree>
    <p:extLst>
      <p:ext uri="{BB962C8B-B14F-4D97-AF65-F5344CB8AC3E}">
        <p14:creationId xmlns:p14="http://schemas.microsoft.com/office/powerpoint/2010/main" val="3480419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Code shows how query string is constructed, executed, and how the queried results are obtained.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Data typed in form, eventually become part of the SQL string executed by database.</a:t>
            </a:r>
          </a:p>
          <a:p>
            <a:pPr marL="171450" indent="-171450">
              <a:buFont typeface="Arial" panose="020B0604020202020204" pitchFamily="34" charset="0"/>
              <a:buChar char="•"/>
            </a:pPr>
            <a:r>
              <a:rPr lang="en-US" dirty="0"/>
              <a:t>Even though user doesn’t directly interact with the database, there does exists a channel between the user and the database.</a:t>
            </a:r>
          </a:p>
          <a:p>
            <a:pPr marL="171450" indent="-171450">
              <a:buFont typeface="Arial" panose="020B0604020202020204" pitchFamily="34" charset="0"/>
              <a:buChar char="•"/>
            </a:pPr>
            <a:r>
              <a:rPr lang="en-US" dirty="0"/>
              <a:t>If not protected properly, user may be able to launch attacks on the database through channel.</a:t>
            </a:r>
          </a:p>
        </p:txBody>
      </p:sp>
      <p:sp>
        <p:nvSpPr>
          <p:cNvPr id="4" name="Slide Number Placeholder 3"/>
          <p:cNvSpPr>
            <a:spLocks noGrp="1"/>
          </p:cNvSpPr>
          <p:nvPr>
            <p:ph type="sldNum" sz="quarter" idx="10"/>
          </p:nvPr>
        </p:nvSpPr>
        <p:spPr/>
        <p:txBody>
          <a:bodyPr/>
          <a:lstStyle/>
          <a:p>
            <a:fld id="{68F4F06F-1185-4038-BF21-B45636E4FE16}" type="slidenum">
              <a:rPr lang="en-US" smtClean="0"/>
              <a:t>16</a:t>
            </a:fld>
            <a:endParaRPr lang="en-US" dirty="0"/>
          </a:p>
        </p:txBody>
      </p:sp>
    </p:spTree>
    <p:extLst>
      <p:ext uri="{BB962C8B-B14F-4D97-AF65-F5344CB8AC3E}">
        <p14:creationId xmlns:p14="http://schemas.microsoft.com/office/powerpoint/2010/main" val="31700341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understand possible attacks, we consider the abstract version of the web app creates a SQL statement template and a user needs to fill in the blanks inside the rectangle area. </a:t>
            </a:r>
          </a:p>
          <a:p>
            <a:pPr marL="171450" indent="-171450">
              <a:buFont typeface="Arial" panose="020B0604020202020204" pitchFamily="34" charset="0"/>
              <a:buChar char="•"/>
            </a:pPr>
            <a:r>
              <a:rPr lang="en-US" dirty="0"/>
              <a:t>The attack demonstrated shows the user taking help of some special characters to change the meaning of the SQL statement.</a:t>
            </a:r>
          </a:p>
        </p:txBody>
      </p:sp>
      <p:sp>
        <p:nvSpPr>
          <p:cNvPr id="4" name="Slide Number Placeholder 3"/>
          <p:cNvSpPr>
            <a:spLocks noGrp="1"/>
          </p:cNvSpPr>
          <p:nvPr>
            <p:ph type="sldNum" sz="quarter" idx="10"/>
          </p:nvPr>
        </p:nvSpPr>
        <p:spPr/>
        <p:txBody>
          <a:bodyPr/>
          <a:lstStyle/>
          <a:p>
            <a:fld id="{68F4F06F-1185-4038-BF21-B45636E4FE16}" type="slidenum">
              <a:rPr lang="en-US" smtClean="0"/>
              <a:t>17</a:t>
            </a:fld>
            <a:endParaRPr lang="en-US" dirty="0"/>
          </a:p>
        </p:txBody>
      </p:sp>
    </p:spTree>
    <p:extLst>
      <p:ext uri="{BB962C8B-B14F-4D97-AF65-F5344CB8AC3E}">
        <p14:creationId xmlns:p14="http://schemas.microsoft.com/office/powerpoint/2010/main" val="30155202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18</a:t>
            </a:fld>
            <a:endParaRPr lang="en-US" dirty="0"/>
          </a:p>
        </p:txBody>
      </p:sp>
    </p:spTree>
    <p:extLst>
      <p:ext uri="{BB962C8B-B14F-4D97-AF65-F5344CB8AC3E}">
        <p14:creationId xmlns:p14="http://schemas.microsoft.com/office/powerpoint/2010/main" val="8615183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the previous section, we launch attacks using forms.  Here we see how to perform those attacks using command-line tools.</a:t>
            </a:r>
          </a:p>
          <a:p>
            <a:pPr marL="171450" indent="-171450">
              <a:buFont typeface="Arial" panose="020B0604020202020204" pitchFamily="34" charset="0"/>
              <a:buChar char="•"/>
            </a:pPr>
            <a:r>
              <a:rPr lang="en-US" sz="1200" dirty="0" err="1"/>
              <a:t>cURL</a:t>
            </a:r>
            <a:r>
              <a:rPr lang="en-US" sz="1200" dirty="0"/>
              <a:t>- widely used command-line tool for sending data over a number of network protocols, including HTTP and HTTPS.</a:t>
            </a:r>
          </a:p>
          <a:p>
            <a:pPr marL="171450" indent="-171450">
              <a:buFont typeface="Arial" panose="020B0604020202020204" pitchFamily="34" charset="0"/>
              <a:buChar char="•"/>
            </a:pPr>
            <a:r>
              <a:rPr lang="en-US" dirty="0"/>
              <a:t>URL syntax also uses some special characters so if the special characters attached to data is not encoded, it will be </a:t>
            </a:r>
            <a:r>
              <a:rPr lang="en-US" dirty="0" err="1"/>
              <a:t>mis</a:t>
            </a:r>
            <a:r>
              <a:rPr lang="en-US" dirty="0"/>
              <a:t>-interpreted.</a:t>
            </a:r>
          </a:p>
          <a:p>
            <a:pPr marL="171450" indent="-171450">
              <a:buFont typeface="Arial" panose="020B0604020202020204" pitchFamily="34" charset="0"/>
              <a:buChar char="•"/>
            </a:pPr>
            <a:r>
              <a:rPr lang="en-US" dirty="0"/>
              <a:t>Encoding for space is %20</a:t>
            </a:r>
          </a:p>
          <a:p>
            <a:pPr marL="171450" indent="-171450">
              <a:buFont typeface="Arial" panose="020B0604020202020204" pitchFamily="34" charset="0"/>
              <a:buChar char="•"/>
            </a:pPr>
            <a:r>
              <a:rPr lang="en-US" dirty="0"/>
              <a:t>Encoding for # is %23 </a:t>
            </a:r>
          </a:p>
          <a:p>
            <a:pPr marL="171450" indent="-171450">
              <a:buFont typeface="Arial" panose="020B0604020202020204" pitchFamily="34" charset="0"/>
              <a:buChar char="•"/>
            </a:pPr>
            <a:r>
              <a:rPr lang="en-US" dirty="0"/>
              <a:t>Encoding for apostrophe is %27</a:t>
            </a:r>
          </a:p>
        </p:txBody>
      </p:sp>
      <p:sp>
        <p:nvSpPr>
          <p:cNvPr id="4" name="Slide Number Placeholder 3"/>
          <p:cNvSpPr>
            <a:spLocks noGrp="1"/>
          </p:cNvSpPr>
          <p:nvPr>
            <p:ph type="sldNum" sz="quarter" idx="10"/>
          </p:nvPr>
        </p:nvSpPr>
        <p:spPr/>
        <p:txBody>
          <a:bodyPr/>
          <a:lstStyle/>
          <a:p>
            <a:fld id="{68F4F06F-1185-4038-BF21-B45636E4FE16}" type="slidenum">
              <a:rPr lang="en-US" smtClean="0"/>
              <a:t>19</a:t>
            </a:fld>
            <a:endParaRPr lang="en-US" dirty="0"/>
          </a:p>
        </p:txBody>
      </p:sp>
    </p:spTree>
    <p:extLst>
      <p:ext uri="{BB962C8B-B14F-4D97-AF65-F5344CB8AC3E}">
        <p14:creationId xmlns:p14="http://schemas.microsoft.com/office/powerpoint/2010/main" val="24386486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20</a:t>
            </a:fld>
            <a:endParaRPr lang="en-US" dirty="0"/>
          </a:p>
        </p:txBody>
      </p:sp>
    </p:spTree>
    <p:extLst>
      <p:ext uri="{BB962C8B-B14F-4D97-AF65-F5344CB8AC3E}">
        <p14:creationId xmlns:p14="http://schemas.microsoft.com/office/powerpoint/2010/main" val="14125350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User inputs are used to construct the SQL statement, hence there is a SQL injection vulnerability.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A single UPDATE statement can set multiple attribute of a matching record, if a list of attributes, separated by commas, is given to the SET command.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The SQL statement in </a:t>
            </a:r>
            <a:r>
              <a:rPr lang="en-US" sz="1200" dirty="0" err="1"/>
              <a:t>changepassword.php</a:t>
            </a:r>
            <a:r>
              <a:rPr lang="en-US" sz="1200" dirty="0"/>
              <a:t> is meant to set only one attribute, the password attribute.</a:t>
            </a:r>
          </a:p>
          <a:p>
            <a:pPr marL="171450" indent="-171450">
              <a:buFont typeface="Arial" panose="020B0604020202020204" pitchFamily="34" charset="0"/>
              <a:buChar char="•"/>
            </a:pPr>
            <a:r>
              <a:rPr lang="en-US" sz="1200" dirty="0"/>
              <a:t>The intention of the PHP script is to change the password attribute. Due to SQL injection vulnerability, attackers can make changes to other attributes (here, salary).</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21</a:t>
            </a:fld>
            <a:endParaRPr lang="en-US" dirty="0"/>
          </a:p>
        </p:txBody>
      </p:sp>
    </p:spTree>
    <p:extLst>
      <p:ext uri="{BB962C8B-B14F-4D97-AF65-F5344CB8AC3E}">
        <p14:creationId xmlns:p14="http://schemas.microsoft.com/office/powerpoint/2010/main" val="3096690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22</a:t>
            </a:fld>
            <a:endParaRPr lang="en-US" dirty="0"/>
          </a:p>
        </p:txBody>
      </p:sp>
    </p:spTree>
    <p:extLst>
      <p:ext uri="{BB962C8B-B14F-4D97-AF65-F5344CB8AC3E}">
        <p14:creationId xmlns:p14="http://schemas.microsoft.com/office/powerpoint/2010/main" val="26242890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Syntax explanation:</a:t>
            </a:r>
          </a:p>
          <a:p>
            <a:pPr marL="171450" indent="-171450">
              <a:buFont typeface="Arial" panose="020B0604020202020204" pitchFamily="34" charset="0"/>
              <a:buChar char="•"/>
            </a:pPr>
            <a:r>
              <a:rPr lang="en-US" dirty="0"/>
              <a:t>Table columns are defined inside parentheses after the table name</a:t>
            </a:r>
          </a:p>
          <a:p>
            <a:pPr marL="171450" indent="-171450">
              <a:buFont typeface="Arial" panose="020B0604020202020204" pitchFamily="34" charset="0"/>
              <a:buChar char="•"/>
            </a:pPr>
            <a:r>
              <a:rPr lang="en-US" dirty="0"/>
              <a:t>Each column definition starts with its name, followed by the data type</a:t>
            </a:r>
          </a:p>
          <a:p>
            <a:pPr marL="171450" indent="-171450">
              <a:buFont typeface="Arial" panose="020B0604020202020204" pitchFamily="34" charset="0"/>
              <a:buChar char="•"/>
            </a:pPr>
            <a:r>
              <a:rPr lang="en-US" dirty="0"/>
              <a:t>The number association with the data type specifies the maximum length for the data in the column</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Use example of column “ID” to explain the same</a:t>
            </a:r>
          </a:p>
          <a:p>
            <a:pPr marL="171450" indent="-171450">
              <a:buFont typeface="Arial" panose="020B0604020202020204" pitchFamily="34" charset="0"/>
              <a:buChar char="•"/>
            </a:pPr>
            <a:r>
              <a:rPr lang="en-US" dirty="0"/>
              <a:t>Data type</a:t>
            </a:r>
          </a:p>
          <a:p>
            <a:pPr marL="171450" indent="-171450">
              <a:buFont typeface="Arial" panose="020B0604020202020204" pitchFamily="34" charset="0"/>
              <a:buChar char="•"/>
            </a:pPr>
            <a:r>
              <a:rPr lang="en-US" dirty="0"/>
              <a:t>Not Null</a:t>
            </a:r>
          </a:p>
          <a:p>
            <a:pPr marL="171450" indent="-171450">
              <a:buFont typeface="Arial" panose="020B0604020202020204" pitchFamily="34" charset="0"/>
              <a:buChar char="•"/>
            </a:pPr>
            <a:r>
              <a:rPr lang="en-US" dirty="0"/>
              <a:t>Auto increment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4</a:t>
            </a:fld>
            <a:endParaRPr lang="en-US"/>
          </a:p>
        </p:txBody>
      </p:sp>
    </p:spTree>
    <p:extLst>
      <p:ext uri="{BB962C8B-B14F-4D97-AF65-F5344CB8AC3E}">
        <p14:creationId xmlns:p14="http://schemas.microsoft.com/office/powerpoint/2010/main" val="2991768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the sake of security, we should avoid using the $</a:t>
            </a:r>
            <a:r>
              <a:rPr lang="en-US" dirty="0" err="1"/>
              <a:t>mysqli</a:t>
            </a:r>
            <a:r>
              <a:rPr lang="en-US" dirty="0"/>
              <a:t>-&gt;</a:t>
            </a:r>
            <a:r>
              <a:rPr lang="en-US" dirty="0" err="1"/>
              <a:t>multi_query</a:t>
            </a:r>
            <a:r>
              <a:rPr lang="en-US" dirty="0"/>
              <a:t>() API in codes, especially if the SQL statement string contains untrusted data. </a:t>
            </a:r>
          </a:p>
        </p:txBody>
      </p:sp>
      <p:sp>
        <p:nvSpPr>
          <p:cNvPr id="4" name="Slide Number Placeholder 3"/>
          <p:cNvSpPr>
            <a:spLocks noGrp="1"/>
          </p:cNvSpPr>
          <p:nvPr>
            <p:ph type="sldNum" sz="quarter" idx="10"/>
          </p:nvPr>
        </p:nvSpPr>
        <p:spPr/>
        <p:txBody>
          <a:bodyPr/>
          <a:lstStyle/>
          <a:p>
            <a:fld id="{68F4F06F-1185-4038-BF21-B45636E4FE16}" type="slidenum">
              <a:rPr lang="en-US" smtClean="0"/>
              <a:t>23</a:t>
            </a:fld>
            <a:endParaRPr lang="en-US" dirty="0"/>
          </a:p>
        </p:txBody>
      </p:sp>
    </p:spTree>
    <p:extLst>
      <p:ext uri="{BB962C8B-B14F-4D97-AF65-F5344CB8AC3E}">
        <p14:creationId xmlns:p14="http://schemas.microsoft.com/office/powerpoint/2010/main" val="20551041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smtClean="0"/>
              <a:t>See</a:t>
            </a:r>
            <a:r>
              <a:rPr lang="en-US" baseline="0" dirty="0" smtClean="0"/>
              <a:t> the book for detailed discussion of this diagram</a:t>
            </a: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24</a:t>
            </a:fld>
            <a:endParaRPr lang="en-US" dirty="0"/>
          </a:p>
        </p:txBody>
      </p:sp>
    </p:spTree>
    <p:extLst>
      <p:ext uri="{BB962C8B-B14F-4D97-AF65-F5344CB8AC3E}">
        <p14:creationId xmlns:p14="http://schemas.microsoft.com/office/powerpoint/2010/main" val="32572714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Characters that have special meaning in SQL statement and can be encoded, includes:</a:t>
            </a:r>
          </a:p>
          <a:p>
            <a:pPr marL="628650" lvl="1" indent="-171450">
              <a:buFont typeface="Arial" panose="020B0604020202020204" pitchFamily="34" charset="0"/>
              <a:buChar char="•"/>
            </a:pPr>
            <a:r>
              <a:rPr lang="en-US" dirty="0"/>
              <a:t>NULL (ASCII 0), carriage return (\r), newline (\n), backspace (\b), </a:t>
            </a:r>
            <a:r>
              <a:rPr lang="en-US" dirty="0" err="1"/>
              <a:t>etc</a:t>
            </a:r>
            <a:endParaRPr lang="en-US" dirty="0"/>
          </a:p>
          <a:p>
            <a:pPr marL="171450" lvl="0" indent="-171450">
              <a:buFont typeface="Arial" panose="020B0604020202020204" pitchFamily="34" charset="0"/>
              <a:buChar char="•"/>
            </a:pPr>
            <a:r>
              <a:rPr lang="en-US" dirty="0"/>
              <a:t>The filtering or escaping approach doesn’t address the fundamental cause of the problem.</a:t>
            </a:r>
          </a:p>
          <a:p>
            <a:pPr marL="171450" lvl="0" indent="-171450">
              <a:buFont typeface="Arial" panose="020B0604020202020204" pitchFamily="34" charset="0"/>
              <a:buChar char="•"/>
            </a:pPr>
            <a:r>
              <a:rPr lang="en-US" dirty="0"/>
              <a:t>Data and code are still mixed together.</a:t>
            </a:r>
          </a:p>
          <a:p>
            <a:pPr marL="171450" lvl="0" indent="-171450">
              <a:buFont typeface="Arial" panose="020B0604020202020204" pitchFamily="34" charset="0"/>
              <a:buChar char="•"/>
            </a:pPr>
            <a:r>
              <a:rPr lang="en-US" dirty="0"/>
              <a:t>The approach makes code more secure. </a:t>
            </a:r>
          </a:p>
        </p:txBody>
      </p:sp>
      <p:sp>
        <p:nvSpPr>
          <p:cNvPr id="4" name="Slide Number Placeholder 3"/>
          <p:cNvSpPr>
            <a:spLocks noGrp="1"/>
          </p:cNvSpPr>
          <p:nvPr>
            <p:ph type="sldNum" sz="quarter" idx="10"/>
          </p:nvPr>
        </p:nvSpPr>
        <p:spPr/>
        <p:txBody>
          <a:bodyPr/>
          <a:lstStyle/>
          <a:p>
            <a:fld id="{68F4F06F-1185-4038-BF21-B45636E4FE16}" type="slidenum">
              <a:rPr lang="en-US" smtClean="0"/>
              <a:t>25</a:t>
            </a:fld>
            <a:endParaRPr lang="en-US" dirty="0"/>
          </a:p>
        </p:txBody>
      </p:sp>
    </p:spTree>
    <p:extLst>
      <p:ext uri="{BB962C8B-B14F-4D97-AF65-F5344CB8AC3E}">
        <p14:creationId xmlns:p14="http://schemas.microsoft.com/office/powerpoint/2010/main" val="11878311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Countermeasure for attack on system(); use </a:t>
            </a:r>
            <a:r>
              <a:rPr lang="en-US" dirty="0" err="1"/>
              <a:t>execve</a:t>
            </a:r>
            <a:r>
              <a:rPr lang="en-US" dirty="0"/>
              <a:t>(). It takes the command name and data separately, using separate arguments.</a:t>
            </a:r>
          </a:p>
          <a:p>
            <a:pPr marL="171450" indent="-171450">
              <a:buFont typeface="Arial" panose="020B0604020202020204" pitchFamily="34" charset="0"/>
              <a:buChar char="•"/>
            </a:pPr>
            <a:r>
              <a:rPr lang="en-US" dirty="0"/>
              <a:t>Prepared statements not developed for security purpose but an ideal candidate for countermeasure against SQL injection attacks since it separates data and code.</a:t>
            </a:r>
          </a:p>
        </p:txBody>
      </p:sp>
      <p:sp>
        <p:nvSpPr>
          <p:cNvPr id="4" name="Slide Number Placeholder 3"/>
          <p:cNvSpPr>
            <a:spLocks noGrp="1"/>
          </p:cNvSpPr>
          <p:nvPr>
            <p:ph type="sldNum" sz="quarter" idx="10"/>
          </p:nvPr>
        </p:nvSpPr>
        <p:spPr/>
        <p:txBody>
          <a:bodyPr/>
          <a:lstStyle/>
          <a:p>
            <a:fld id="{68F4F06F-1185-4038-BF21-B45636E4FE16}" type="slidenum">
              <a:rPr lang="en-US" smtClean="0"/>
              <a:t>26</a:t>
            </a:fld>
            <a:endParaRPr lang="en-US" dirty="0"/>
          </a:p>
        </p:txBody>
      </p:sp>
    </p:spTree>
    <p:extLst>
      <p:ext uri="{BB962C8B-B14F-4D97-AF65-F5344CB8AC3E}">
        <p14:creationId xmlns:p14="http://schemas.microsoft.com/office/powerpoint/2010/main" val="34139283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Lines 1 and 2 : Preparing SQL statement</a:t>
            </a:r>
          </a:p>
          <a:p>
            <a:pPr marL="171450" indent="-171450">
              <a:buFont typeface="Arial" panose="020B0604020202020204" pitchFamily="34" charset="0"/>
              <a:buChar char="•"/>
            </a:pPr>
            <a:r>
              <a:rPr lang="en-US" dirty="0"/>
              <a:t>Line 3 : Binding Data</a:t>
            </a:r>
          </a:p>
          <a:p>
            <a:pPr marL="171450" indent="-171450">
              <a:buFont typeface="Arial" panose="020B0604020202020204" pitchFamily="34" charset="0"/>
              <a:buChar char="•"/>
            </a:pPr>
            <a:r>
              <a:rPr lang="en-US" dirty="0"/>
              <a:t>Line 4, 5 and 6 : Execution and Retrieving results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27</a:t>
            </a:fld>
            <a:endParaRPr lang="en-US" dirty="0"/>
          </a:p>
        </p:txBody>
      </p:sp>
    </p:spTree>
    <p:extLst>
      <p:ext uri="{BB962C8B-B14F-4D97-AF65-F5344CB8AC3E}">
        <p14:creationId xmlns:p14="http://schemas.microsoft.com/office/powerpoint/2010/main" val="16197843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085850" lvl="2"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28</a:t>
            </a:fld>
            <a:endParaRPr lang="en-US" dirty="0"/>
          </a:p>
        </p:txBody>
      </p:sp>
    </p:spTree>
    <p:extLst>
      <p:ext uri="{BB962C8B-B14F-4D97-AF65-F5344CB8AC3E}">
        <p14:creationId xmlns:p14="http://schemas.microsoft.com/office/powerpoint/2010/main" val="817735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SQL commands are non-case sensitive, but we capitalize them to separate them from non-commands in lowercase</a:t>
            </a:r>
          </a:p>
        </p:txBody>
      </p:sp>
      <p:sp>
        <p:nvSpPr>
          <p:cNvPr id="4" name="Slide Number Placeholder 3"/>
          <p:cNvSpPr>
            <a:spLocks noGrp="1"/>
          </p:cNvSpPr>
          <p:nvPr>
            <p:ph type="sldNum" sz="quarter" idx="10"/>
          </p:nvPr>
        </p:nvSpPr>
        <p:spPr/>
        <p:txBody>
          <a:bodyPr/>
          <a:lstStyle/>
          <a:p>
            <a:fld id="{68F4F06F-1185-4038-BF21-B45636E4FE16}" type="slidenum">
              <a:rPr lang="en-US" smtClean="0"/>
              <a:t>5</a:t>
            </a:fld>
            <a:endParaRPr lang="en-US"/>
          </a:p>
        </p:txBody>
      </p:sp>
    </p:spTree>
    <p:extLst>
      <p:ext uri="{BB962C8B-B14F-4D97-AF65-F5344CB8AC3E}">
        <p14:creationId xmlns:p14="http://schemas.microsoft.com/office/powerpoint/2010/main" val="426091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6</a:t>
            </a:fld>
            <a:endParaRPr lang="en-US"/>
          </a:p>
        </p:txBody>
      </p:sp>
    </p:spTree>
    <p:extLst>
      <p:ext uri="{BB962C8B-B14F-4D97-AF65-F5344CB8AC3E}">
        <p14:creationId xmlns:p14="http://schemas.microsoft.com/office/powerpoint/2010/main" val="3946784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7</a:t>
            </a:fld>
            <a:endParaRPr lang="en-US"/>
          </a:p>
        </p:txBody>
      </p:sp>
    </p:spTree>
    <p:extLst>
      <p:ext uri="{BB962C8B-B14F-4D97-AF65-F5344CB8AC3E}">
        <p14:creationId xmlns:p14="http://schemas.microsoft.com/office/powerpoint/2010/main" val="6137584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8</a:t>
            </a:fld>
            <a:endParaRPr lang="en-US"/>
          </a:p>
        </p:txBody>
      </p:sp>
    </p:spTree>
    <p:extLst>
      <p:ext uri="{BB962C8B-B14F-4D97-AF65-F5344CB8AC3E}">
        <p14:creationId xmlns:p14="http://schemas.microsoft.com/office/powerpoint/2010/main" val="1335195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9</a:t>
            </a:fld>
            <a:endParaRPr lang="en-US"/>
          </a:p>
        </p:txBody>
      </p:sp>
    </p:spTree>
    <p:extLst>
      <p:ext uri="{BB962C8B-B14F-4D97-AF65-F5344CB8AC3E}">
        <p14:creationId xmlns:p14="http://schemas.microsoft.com/office/powerpoint/2010/main" val="313014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10</a:t>
            </a:fld>
            <a:endParaRPr lang="en-US"/>
          </a:p>
        </p:txBody>
      </p:sp>
    </p:spTree>
    <p:extLst>
      <p:ext uri="{BB962C8B-B14F-4D97-AF65-F5344CB8AC3E}">
        <p14:creationId xmlns:p14="http://schemas.microsoft.com/office/powerpoint/2010/main" val="26863650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Explanation of the components:</a:t>
            </a:r>
          </a:p>
          <a:p>
            <a:pPr marL="171450" indent="-171450">
              <a:buFont typeface="Arial" panose="020B0604020202020204" pitchFamily="34" charset="0"/>
              <a:buChar char="•"/>
            </a:pPr>
            <a:r>
              <a:rPr lang="en-US" dirty="0"/>
              <a:t>Web Browser:  Browser is on the client side, its primary function is to get content from the web server, present the content to the user, interact with the user and get the user inputs</a:t>
            </a:r>
          </a:p>
          <a:p>
            <a:pPr marL="171450" indent="-171450">
              <a:buFont typeface="Arial" panose="020B0604020202020204" pitchFamily="34" charset="0"/>
              <a:buChar char="•"/>
            </a:pPr>
            <a:r>
              <a:rPr lang="en-US" dirty="0"/>
              <a:t>Web Application server: They are responsible for generating and delivering content to the browser. They usually rely on an independent database server for data management</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0" dirty="0"/>
              <a:t>Browsers communicate with web servers using the Hypertext Transfer Protocol, while web servers interact with databases using database languages, such as SQL</a:t>
            </a:r>
          </a:p>
        </p:txBody>
      </p:sp>
      <p:sp>
        <p:nvSpPr>
          <p:cNvPr id="4" name="Slide Number Placeholder 3"/>
          <p:cNvSpPr>
            <a:spLocks noGrp="1"/>
          </p:cNvSpPr>
          <p:nvPr>
            <p:ph type="sldNum" sz="quarter" idx="10"/>
          </p:nvPr>
        </p:nvSpPr>
        <p:spPr/>
        <p:txBody>
          <a:bodyPr/>
          <a:lstStyle/>
          <a:p>
            <a:fld id="{68F4F06F-1185-4038-BF21-B45636E4FE16}" type="slidenum">
              <a:rPr lang="en-US" smtClean="0"/>
              <a:t>12</a:t>
            </a:fld>
            <a:endParaRPr lang="en-US"/>
          </a:p>
        </p:txBody>
      </p:sp>
    </p:spTree>
    <p:extLst>
      <p:ext uri="{BB962C8B-B14F-4D97-AF65-F5344CB8AC3E}">
        <p14:creationId xmlns:p14="http://schemas.microsoft.com/office/powerpoint/2010/main" val="2290818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1541393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289401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3307599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774437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453612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935429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4264418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3735122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465054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3449255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EDE394-2EAE-41D5-A39F-8D30FFAC87F7}" type="datetimeFigureOut">
              <a:rPr lang="en-US" smtClean="0"/>
              <a:t>10/7/2019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2159989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EDE394-2EAE-41D5-A39F-8D30FFAC87F7}" type="datetimeFigureOut">
              <a:rPr lang="en-US" smtClean="0"/>
              <a:t>10/7/2019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01FAEB-F480-4D19-B07E-ABEEB3528941}" type="slidenum">
              <a:rPr lang="en-US" smtClean="0"/>
              <a:t>‹#›</a:t>
            </a:fld>
            <a:endParaRPr lang="en-US" dirty="0"/>
          </a:p>
        </p:txBody>
      </p:sp>
    </p:spTree>
    <p:extLst>
      <p:ext uri="{BB962C8B-B14F-4D97-AF65-F5344CB8AC3E}">
        <p14:creationId xmlns:p14="http://schemas.microsoft.com/office/powerpoint/2010/main" val="32738392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27789" y="2140526"/>
            <a:ext cx="9144000" cy="2322961"/>
          </a:xfrm>
        </p:spPr>
        <p:txBody>
          <a:bodyPr>
            <a:normAutofit/>
          </a:bodyPr>
          <a:lstStyle/>
          <a:p>
            <a:r>
              <a:rPr lang="en-US" dirty="0"/>
              <a:t>SQL Injection Attack</a:t>
            </a:r>
            <a:br>
              <a:rPr lang="en-US" dirty="0"/>
            </a:br>
            <a:endParaRPr lang="en-US" dirty="0"/>
          </a:p>
        </p:txBody>
      </p:sp>
    </p:spTree>
    <p:extLst>
      <p:ext uri="{BB962C8B-B14F-4D97-AF65-F5344CB8AC3E}">
        <p14:creationId xmlns:p14="http://schemas.microsoft.com/office/powerpoint/2010/main" val="13320468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smtClean="0"/>
              <a:t>SQL Tutorial: UPDATE Statement</a:t>
            </a:r>
            <a:endParaRPr lang="en-US" dirty="0"/>
          </a:p>
        </p:txBody>
      </p:sp>
      <p:sp>
        <p:nvSpPr>
          <p:cNvPr id="3" name="Content Placeholder 2"/>
          <p:cNvSpPr>
            <a:spLocks noGrp="1"/>
          </p:cNvSpPr>
          <p:nvPr>
            <p:ph idx="1"/>
          </p:nvPr>
        </p:nvSpPr>
        <p:spPr>
          <a:xfrm>
            <a:off x="405245" y="1132113"/>
            <a:ext cx="10948555" cy="5569123"/>
          </a:xfrm>
        </p:spPr>
        <p:txBody>
          <a:bodyPr/>
          <a:lstStyle/>
          <a:p>
            <a:pPr marL="0" indent="0">
              <a:buNone/>
            </a:pPr>
            <a:endParaRPr lang="en-US" sz="2400" dirty="0" smtClean="0"/>
          </a:p>
          <a:p>
            <a:r>
              <a:rPr lang="en-US" sz="2400" dirty="0" smtClean="0"/>
              <a:t>We </a:t>
            </a:r>
            <a:r>
              <a:rPr lang="en-US" sz="2400" dirty="0"/>
              <a:t>can use the UPDATE Statement to modify an existing record</a:t>
            </a:r>
          </a:p>
          <a:p>
            <a:pPr marL="0" indent="0">
              <a:buNone/>
            </a:pPr>
            <a:endParaRPr lang="en-US" sz="2200" dirty="0"/>
          </a:p>
          <a:p>
            <a:pPr marL="0" indent="0">
              <a:buNone/>
            </a:pPr>
            <a:endParaRPr lang="en-US" sz="2200" dirty="0"/>
          </a:p>
        </p:txBody>
      </p:sp>
      <p:pic>
        <p:nvPicPr>
          <p:cNvPr id="4" name="Picture 3">
            <a:extLst>
              <a:ext uri="{FF2B5EF4-FFF2-40B4-BE49-F238E27FC236}">
                <a16:creationId xmlns:a16="http://schemas.microsoft.com/office/drawing/2014/main" xmlns="" id="{262956C9-D6F9-4A6C-95D3-6D35C71B8B7E}"/>
              </a:ext>
            </a:extLst>
          </p:cNvPr>
          <p:cNvPicPr>
            <a:picLocks noChangeAspect="1"/>
          </p:cNvPicPr>
          <p:nvPr/>
        </p:nvPicPr>
        <p:blipFill rotWithShape="1">
          <a:blip r:embed="rId3"/>
          <a:srcRect l="32513" t="35837" r="23027" b="49999"/>
          <a:stretch/>
        </p:blipFill>
        <p:spPr>
          <a:xfrm>
            <a:off x="1084200" y="2583443"/>
            <a:ext cx="9176671" cy="1821290"/>
          </a:xfrm>
          <a:prstGeom prst="rect">
            <a:avLst/>
          </a:prstGeom>
        </p:spPr>
      </p:pic>
    </p:spTree>
    <p:extLst>
      <p:ext uri="{BB962C8B-B14F-4D97-AF65-F5344CB8AC3E}">
        <p14:creationId xmlns:p14="http://schemas.microsoft.com/office/powerpoint/2010/main" val="33085104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SQL Tutorial: </a:t>
            </a:r>
            <a:r>
              <a:rPr lang="en-US" dirty="0" smtClean="0"/>
              <a:t>Comments</a:t>
            </a:r>
            <a:endParaRPr lang="en-US" dirty="0"/>
          </a:p>
        </p:txBody>
      </p:sp>
      <p:sp>
        <p:nvSpPr>
          <p:cNvPr id="3" name="Content Placeholder 2"/>
          <p:cNvSpPr>
            <a:spLocks noGrp="1"/>
          </p:cNvSpPr>
          <p:nvPr>
            <p:ph idx="1"/>
          </p:nvPr>
        </p:nvSpPr>
        <p:spPr/>
        <p:txBody>
          <a:bodyPr/>
          <a:lstStyle/>
          <a:p>
            <a:pPr marL="0" indent="0">
              <a:buNone/>
            </a:pPr>
            <a:r>
              <a:rPr lang="en-US" sz="2400" dirty="0" smtClean="0"/>
              <a:t>MySQL </a:t>
            </a:r>
            <a:r>
              <a:rPr lang="en-US" sz="2400" dirty="0"/>
              <a:t>supports three comment styles</a:t>
            </a:r>
          </a:p>
          <a:p>
            <a:r>
              <a:rPr lang="en-US" sz="2400" dirty="0"/>
              <a:t>Text from the # character to the end of line is treated as a comment</a:t>
            </a:r>
          </a:p>
          <a:p>
            <a:r>
              <a:rPr lang="en-US" sz="2400" dirty="0"/>
              <a:t>Text from the “--” to the end of line is treated as a comment. </a:t>
            </a:r>
          </a:p>
          <a:p>
            <a:r>
              <a:rPr lang="en-US" sz="2400" dirty="0"/>
              <a:t>Similar to C language, text between /* and */ is treated as a comment</a:t>
            </a:r>
          </a:p>
          <a:p>
            <a:pPr lvl="1"/>
            <a:endParaRPr lang="en-US" sz="2000" dirty="0"/>
          </a:p>
          <a:p>
            <a:endParaRPr lang="en-US" dirty="0"/>
          </a:p>
        </p:txBody>
      </p:sp>
      <p:pic>
        <p:nvPicPr>
          <p:cNvPr id="4" name="Picture 3">
            <a:extLst>
              <a:ext uri="{FF2B5EF4-FFF2-40B4-BE49-F238E27FC236}">
                <a16:creationId xmlns:a16="http://schemas.microsoft.com/office/drawing/2014/main" xmlns="" id="{1C0F8D46-778B-4D83-B870-0AE3B9DF792A}"/>
              </a:ext>
            </a:extLst>
          </p:cNvPr>
          <p:cNvPicPr>
            <a:picLocks noChangeAspect="1"/>
          </p:cNvPicPr>
          <p:nvPr/>
        </p:nvPicPr>
        <p:blipFill rotWithShape="1">
          <a:blip r:embed="rId2"/>
          <a:srcRect l="32418" t="34697" r="25631" b="59243"/>
          <a:stretch/>
        </p:blipFill>
        <p:spPr>
          <a:xfrm>
            <a:off x="1240318" y="4079353"/>
            <a:ext cx="8790547" cy="793730"/>
          </a:xfrm>
          <a:prstGeom prst="rect">
            <a:avLst/>
          </a:prstGeom>
        </p:spPr>
      </p:pic>
    </p:spTree>
    <p:extLst>
      <p:ext uri="{BB962C8B-B14F-4D97-AF65-F5344CB8AC3E}">
        <p14:creationId xmlns:p14="http://schemas.microsoft.com/office/powerpoint/2010/main" val="388063009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180641"/>
            <a:ext cx="10948555" cy="902578"/>
          </a:xfrm>
        </p:spPr>
        <p:txBody>
          <a:bodyPr/>
          <a:lstStyle/>
          <a:p>
            <a:r>
              <a:rPr lang="en-US" dirty="0"/>
              <a:t>Interacting with Database in Web Application</a:t>
            </a:r>
          </a:p>
        </p:txBody>
      </p:sp>
      <p:sp>
        <p:nvSpPr>
          <p:cNvPr id="3" name="Content Placeholder 2"/>
          <p:cNvSpPr>
            <a:spLocks noGrp="1"/>
          </p:cNvSpPr>
          <p:nvPr>
            <p:ph idx="1"/>
          </p:nvPr>
        </p:nvSpPr>
        <p:spPr>
          <a:xfrm>
            <a:off x="405245" y="1226634"/>
            <a:ext cx="10948555" cy="5474602"/>
          </a:xfrm>
        </p:spPr>
        <p:txBody>
          <a:bodyPr/>
          <a:lstStyle/>
          <a:p>
            <a:r>
              <a:rPr lang="en-US" sz="2200" dirty="0"/>
              <a:t>A typical web application consists of three major components:</a:t>
            </a:r>
          </a:p>
          <a:p>
            <a:endParaRPr lang="en-US" sz="2200" dirty="0" smtClean="0"/>
          </a:p>
          <a:p>
            <a:endParaRPr lang="en-US" sz="2200" dirty="0"/>
          </a:p>
          <a:p>
            <a:endParaRPr lang="en-US" sz="2200" dirty="0" smtClean="0"/>
          </a:p>
          <a:p>
            <a:endParaRPr lang="en-US" sz="2200" dirty="0"/>
          </a:p>
          <a:p>
            <a:endParaRPr lang="en-US" sz="2200" dirty="0" smtClean="0"/>
          </a:p>
          <a:p>
            <a:endParaRPr lang="en-US" sz="2200" dirty="0"/>
          </a:p>
          <a:p>
            <a:endParaRPr lang="en-US" sz="2200" dirty="0" smtClean="0"/>
          </a:p>
          <a:p>
            <a:endParaRPr lang="en-US" sz="2200" dirty="0"/>
          </a:p>
          <a:p>
            <a:r>
              <a:rPr lang="en-US" sz="2200" dirty="0" smtClean="0"/>
              <a:t>SQL </a:t>
            </a:r>
            <a:r>
              <a:rPr lang="en-US" sz="2200" dirty="0"/>
              <a:t>Injection attacks can cause damage to the database. As we notice in the figure, the users do not directly interact with the database but through a web server. If this channel is not implemented properly, malicious users can attack the database.</a:t>
            </a:r>
          </a:p>
          <a:p>
            <a:pPr marL="0" indent="0">
              <a:buNone/>
            </a:pPr>
            <a:endParaRPr lang="en-US" sz="2200" dirty="0"/>
          </a:p>
        </p:txBody>
      </p:sp>
      <p:pic>
        <p:nvPicPr>
          <p:cNvPr id="6" name="Picture 5">
            <a:extLst>
              <a:ext uri="{FF2B5EF4-FFF2-40B4-BE49-F238E27FC236}">
                <a16:creationId xmlns:a16="http://schemas.microsoft.com/office/drawing/2014/main" xmlns="" id="{7349DB87-EBA0-4927-8E1A-53380C2F7C29}"/>
              </a:ext>
            </a:extLst>
          </p:cNvPr>
          <p:cNvPicPr>
            <a:picLocks noChangeAspect="1"/>
          </p:cNvPicPr>
          <p:nvPr/>
        </p:nvPicPr>
        <p:blipFill rotWithShape="1">
          <a:blip r:embed="rId3"/>
          <a:srcRect l="34122" t="45151" r="23927" b="32273"/>
          <a:stretch/>
        </p:blipFill>
        <p:spPr>
          <a:xfrm>
            <a:off x="1744138" y="1841280"/>
            <a:ext cx="7847019" cy="2639291"/>
          </a:xfrm>
          <a:prstGeom prst="rect">
            <a:avLst/>
          </a:prstGeom>
        </p:spPr>
      </p:pic>
    </p:spTree>
    <p:extLst>
      <p:ext uri="{BB962C8B-B14F-4D97-AF65-F5344CB8AC3E}">
        <p14:creationId xmlns:p14="http://schemas.microsoft.com/office/powerpoint/2010/main" val="32627769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Getting Data from User</a:t>
            </a:r>
          </a:p>
        </p:txBody>
      </p:sp>
      <p:sp>
        <p:nvSpPr>
          <p:cNvPr id="3" name="Content Placeholder 2"/>
          <p:cNvSpPr>
            <a:spLocks noGrp="1"/>
          </p:cNvSpPr>
          <p:nvPr>
            <p:ph idx="1"/>
          </p:nvPr>
        </p:nvSpPr>
        <p:spPr>
          <a:xfrm>
            <a:off x="405245" y="1132113"/>
            <a:ext cx="10948555" cy="5569123"/>
          </a:xfrm>
        </p:spPr>
        <p:txBody>
          <a:bodyPr>
            <a:normAutofit/>
          </a:bodyPr>
          <a:lstStyle/>
          <a:p>
            <a:r>
              <a:rPr lang="en-US" sz="2200" dirty="0" smtClean="0"/>
              <a:t>This </a:t>
            </a:r>
            <a:r>
              <a:rPr lang="en-US" sz="2200" dirty="0"/>
              <a:t>example shows a form where users can type their data. Once the submit button is clicked, an HTTP request will be sent out with the data attached</a:t>
            </a:r>
          </a:p>
          <a:p>
            <a:endParaRPr lang="en-US" sz="2200" dirty="0"/>
          </a:p>
          <a:p>
            <a:endParaRPr lang="en-US" sz="2200" dirty="0"/>
          </a:p>
          <a:p>
            <a:endParaRPr lang="en-US" sz="2200" dirty="0"/>
          </a:p>
          <a:p>
            <a:r>
              <a:rPr lang="en-US" sz="2200" dirty="0"/>
              <a:t>The HTML source of the above form is given below: </a:t>
            </a:r>
          </a:p>
          <a:p>
            <a:pPr marL="0" indent="0">
              <a:buNone/>
            </a:pPr>
            <a:endParaRPr lang="en-US" sz="2200" dirty="0"/>
          </a:p>
          <a:p>
            <a:endParaRPr lang="en-US" sz="2200" dirty="0"/>
          </a:p>
          <a:p>
            <a:pPr marL="0" indent="0">
              <a:buNone/>
            </a:pPr>
            <a:endParaRPr lang="en-US" sz="2200" dirty="0"/>
          </a:p>
          <a:p>
            <a:r>
              <a:rPr lang="en-US" sz="2200" dirty="0"/>
              <a:t>Request generated is</a:t>
            </a:r>
            <a:r>
              <a:rPr lang="en-US" sz="2200" dirty="0" smtClean="0"/>
              <a:t>:</a:t>
            </a:r>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pic>
        <p:nvPicPr>
          <p:cNvPr id="6" name="Picture 5">
            <a:extLst>
              <a:ext uri="{FF2B5EF4-FFF2-40B4-BE49-F238E27FC236}">
                <a16:creationId xmlns:a16="http://schemas.microsoft.com/office/drawing/2014/main" xmlns="" id="{637881C0-6001-4EC8-B5BB-F4533A323A03}"/>
              </a:ext>
            </a:extLst>
          </p:cNvPr>
          <p:cNvPicPr>
            <a:picLocks noChangeAspect="1"/>
          </p:cNvPicPr>
          <p:nvPr/>
        </p:nvPicPr>
        <p:blipFill rotWithShape="1">
          <a:blip r:embed="rId3"/>
          <a:srcRect l="34688" t="39630" r="37812" b="49999"/>
          <a:stretch/>
        </p:blipFill>
        <p:spPr>
          <a:xfrm>
            <a:off x="711200" y="1978155"/>
            <a:ext cx="4521200" cy="959042"/>
          </a:xfrm>
          <a:prstGeom prst="rect">
            <a:avLst/>
          </a:prstGeom>
        </p:spPr>
      </p:pic>
      <p:pic>
        <p:nvPicPr>
          <p:cNvPr id="7" name="Picture 6">
            <a:extLst>
              <a:ext uri="{FF2B5EF4-FFF2-40B4-BE49-F238E27FC236}">
                <a16:creationId xmlns:a16="http://schemas.microsoft.com/office/drawing/2014/main" xmlns="" id="{287951D9-75AC-4ED5-9A10-94786BD57045}"/>
              </a:ext>
            </a:extLst>
          </p:cNvPr>
          <p:cNvPicPr>
            <a:picLocks noChangeAspect="1"/>
          </p:cNvPicPr>
          <p:nvPr/>
        </p:nvPicPr>
        <p:blipFill rotWithShape="1">
          <a:blip r:embed="rId4"/>
          <a:srcRect l="34687" t="52778" r="26250" b="37037"/>
          <a:stretch/>
        </p:blipFill>
        <p:spPr>
          <a:xfrm>
            <a:off x="711200" y="3624931"/>
            <a:ext cx="6731000" cy="987213"/>
          </a:xfrm>
          <a:prstGeom prst="rect">
            <a:avLst/>
          </a:prstGeom>
        </p:spPr>
      </p:pic>
      <p:pic>
        <p:nvPicPr>
          <p:cNvPr id="8" name="Picture 7">
            <a:extLst>
              <a:ext uri="{FF2B5EF4-FFF2-40B4-BE49-F238E27FC236}">
                <a16:creationId xmlns:a16="http://schemas.microsoft.com/office/drawing/2014/main" xmlns="" id="{683C9B72-5060-4E67-952E-9CC93C97356A}"/>
              </a:ext>
            </a:extLst>
          </p:cNvPr>
          <p:cNvPicPr>
            <a:picLocks noChangeAspect="1"/>
          </p:cNvPicPr>
          <p:nvPr/>
        </p:nvPicPr>
        <p:blipFill rotWithShape="1">
          <a:blip r:embed="rId4"/>
          <a:srcRect l="35521" t="66330" r="25833" b="32222"/>
          <a:stretch/>
        </p:blipFill>
        <p:spPr>
          <a:xfrm>
            <a:off x="711201" y="5547932"/>
            <a:ext cx="10038576" cy="211625"/>
          </a:xfrm>
          <a:prstGeom prst="rect">
            <a:avLst/>
          </a:prstGeom>
        </p:spPr>
      </p:pic>
    </p:spTree>
    <p:extLst>
      <p:ext uri="{BB962C8B-B14F-4D97-AF65-F5344CB8AC3E}">
        <p14:creationId xmlns:p14="http://schemas.microsoft.com/office/powerpoint/2010/main" val="39009989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Getting Data from User</a:t>
            </a:r>
          </a:p>
        </p:txBody>
      </p:sp>
      <p:sp>
        <p:nvSpPr>
          <p:cNvPr id="3" name="Content Placeholder 2"/>
          <p:cNvSpPr>
            <a:spLocks noGrp="1"/>
          </p:cNvSpPr>
          <p:nvPr>
            <p:ph idx="1"/>
          </p:nvPr>
        </p:nvSpPr>
        <p:spPr>
          <a:xfrm>
            <a:off x="405245" y="1132113"/>
            <a:ext cx="10948555" cy="5569123"/>
          </a:xfrm>
        </p:spPr>
        <p:txBody>
          <a:bodyPr>
            <a:normAutofit/>
          </a:bodyPr>
          <a:lstStyle/>
          <a:p>
            <a:r>
              <a:rPr lang="en-US" sz="2400" dirty="0" smtClean="0"/>
              <a:t>The </a:t>
            </a:r>
            <a:r>
              <a:rPr lang="en-US" sz="2400" dirty="0"/>
              <a:t>request shown is an HTTP GET request, because the method field in the HTML code specified the get type</a:t>
            </a:r>
          </a:p>
          <a:p>
            <a:r>
              <a:rPr lang="en-US" sz="2400" dirty="0"/>
              <a:t>In GET requests, parameters are attached after the question mark in the URL</a:t>
            </a:r>
          </a:p>
          <a:p>
            <a:r>
              <a:rPr lang="en-US" sz="2400" dirty="0"/>
              <a:t>Each parameter has a name=value pair and are separated by “&amp;”</a:t>
            </a:r>
          </a:p>
          <a:p>
            <a:r>
              <a:rPr lang="en-US" sz="2400" dirty="0"/>
              <a:t>In the case of HTTPS, the format would be similar but the data will be encrypted</a:t>
            </a:r>
          </a:p>
          <a:p>
            <a:r>
              <a:rPr lang="en-US" sz="2400" dirty="0"/>
              <a:t>Once this request reached the target PHP script the parameters inside the HTTP request will be saved to an array $_GET or $_POST. The following example shows a PHP script getting data from a GET request</a:t>
            </a:r>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pic>
        <p:nvPicPr>
          <p:cNvPr id="4" name="Picture 3">
            <a:extLst>
              <a:ext uri="{FF2B5EF4-FFF2-40B4-BE49-F238E27FC236}">
                <a16:creationId xmlns:a16="http://schemas.microsoft.com/office/drawing/2014/main" xmlns="" id="{22095BC2-0026-4C37-B8BF-F909306CF451}"/>
              </a:ext>
            </a:extLst>
          </p:cNvPr>
          <p:cNvPicPr>
            <a:picLocks noChangeAspect="1"/>
          </p:cNvPicPr>
          <p:nvPr/>
        </p:nvPicPr>
        <p:blipFill rotWithShape="1">
          <a:blip r:embed="rId3"/>
          <a:srcRect l="34583" t="71408" r="37188" b="18407"/>
          <a:stretch/>
        </p:blipFill>
        <p:spPr>
          <a:xfrm>
            <a:off x="689405" y="4466021"/>
            <a:ext cx="6531410" cy="1325563"/>
          </a:xfrm>
          <a:prstGeom prst="rect">
            <a:avLst/>
          </a:prstGeom>
        </p:spPr>
      </p:pic>
    </p:spTree>
    <p:extLst>
      <p:ext uri="{BB962C8B-B14F-4D97-AF65-F5344CB8AC3E}">
        <p14:creationId xmlns:p14="http://schemas.microsoft.com/office/powerpoint/2010/main" val="33125911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182741"/>
            <a:ext cx="10948555" cy="1325563"/>
          </a:xfrm>
        </p:spPr>
        <p:txBody>
          <a:bodyPr/>
          <a:lstStyle/>
          <a:p>
            <a:r>
              <a:rPr lang="en-US" dirty="0" smtClean="0"/>
              <a:t>How Web Applications Interact </a:t>
            </a:r>
            <a:r>
              <a:rPr lang="en-US" dirty="0"/>
              <a:t>with </a:t>
            </a:r>
            <a:r>
              <a:rPr lang="en-US" dirty="0" smtClean="0"/>
              <a:t>Database</a:t>
            </a:r>
            <a:endParaRPr lang="en-US" dirty="0"/>
          </a:p>
        </p:txBody>
      </p:sp>
      <p:sp>
        <p:nvSpPr>
          <p:cNvPr id="3" name="Content Placeholder 2"/>
          <p:cNvSpPr>
            <a:spLocks noGrp="1"/>
          </p:cNvSpPr>
          <p:nvPr>
            <p:ph idx="1"/>
          </p:nvPr>
        </p:nvSpPr>
        <p:spPr>
          <a:xfrm>
            <a:off x="386744" y="996663"/>
            <a:ext cx="10948555" cy="5569123"/>
          </a:xfrm>
        </p:spPr>
        <p:txBody>
          <a:bodyPr>
            <a:normAutofit/>
          </a:bodyPr>
          <a:lstStyle/>
          <a:p>
            <a:pPr marL="0" indent="0">
              <a:buNone/>
            </a:pPr>
            <a:r>
              <a:rPr lang="en-US" b="1" dirty="0"/>
              <a:t>Connecting to MySQL Database</a:t>
            </a:r>
          </a:p>
          <a:p>
            <a:r>
              <a:rPr lang="en-US" sz="2200" dirty="0" smtClean="0"/>
              <a:t>PHP </a:t>
            </a:r>
            <a:r>
              <a:rPr lang="en-US" sz="2200" dirty="0"/>
              <a:t>program connects to the database server before conducting query on database using. </a:t>
            </a:r>
          </a:p>
          <a:p>
            <a:r>
              <a:rPr lang="en-US" sz="2200" dirty="0"/>
              <a:t>The code shown below uses new </a:t>
            </a:r>
            <a:r>
              <a:rPr lang="en-US" sz="2200" dirty="0" err="1"/>
              <a:t>mysqli</a:t>
            </a:r>
            <a:r>
              <a:rPr lang="en-US" sz="2200" dirty="0"/>
              <a:t>(…) along with its 4 arguments to create the database connection.</a:t>
            </a:r>
          </a:p>
          <a:p>
            <a:endParaRPr lang="en-US" sz="2200" dirty="0"/>
          </a:p>
          <a:p>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grpSp>
        <p:nvGrpSpPr>
          <p:cNvPr id="9" name="Group 8">
            <a:extLst>
              <a:ext uri="{FF2B5EF4-FFF2-40B4-BE49-F238E27FC236}">
                <a16:creationId xmlns:a16="http://schemas.microsoft.com/office/drawing/2014/main" xmlns="" id="{CBCEE490-21BD-4775-85D6-56EAD386BF75}"/>
              </a:ext>
            </a:extLst>
          </p:cNvPr>
          <p:cNvGrpSpPr/>
          <p:nvPr/>
        </p:nvGrpSpPr>
        <p:grpSpPr>
          <a:xfrm>
            <a:off x="1898072" y="2855009"/>
            <a:ext cx="7591615" cy="3545791"/>
            <a:chOff x="876300" y="3987799"/>
            <a:chExt cx="6311900" cy="2764233"/>
          </a:xfrm>
        </p:grpSpPr>
        <p:pic>
          <p:nvPicPr>
            <p:cNvPr id="6" name="Picture 5">
              <a:extLst>
                <a:ext uri="{FF2B5EF4-FFF2-40B4-BE49-F238E27FC236}">
                  <a16:creationId xmlns:a16="http://schemas.microsoft.com/office/drawing/2014/main" xmlns="" id="{6185DD5E-2ACD-4FEC-9DB5-9AD4239D2B03}"/>
                </a:ext>
              </a:extLst>
            </p:cNvPr>
            <p:cNvPicPr>
              <a:picLocks noChangeAspect="1"/>
            </p:cNvPicPr>
            <p:nvPr/>
          </p:nvPicPr>
          <p:blipFill rotWithShape="1">
            <a:blip r:embed="rId3"/>
            <a:srcRect l="24896" t="42037" r="35729" b="32963"/>
            <a:stretch/>
          </p:blipFill>
          <p:spPr>
            <a:xfrm>
              <a:off x="876300" y="4164985"/>
              <a:ext cx="6291313" cy="2587047"/>
            </a:xfrm>
            <a:prstGeom prst="rect">
              <a:avLst/>
            </a:prstGeom>
          </p:spPr>
        </p:pic>
        <p:pic>
          <p:nvPicPr>
            <p:cNvPr id="8" name="Picture 7">
              <a:extLst>
                <a:ext uri="{FF2B5EF4-FFF2-40B4-BE49-F238E27FC236}">
                  <a16:creationId xmlns:a16="http://schemas.microsoft.com/office/drawing/2014/main" xmlns="" id="{F6764868-484F-4C2D-8FC6-B70BAF43AF5F}"/>
                </a:ext>
              </a:extLst>
            </p:cNvPr>
            <p:cNvPicPr>
              <a:picLocks noChangeAspect="1"/>
            </p:cNvPicPr>
            <p:nvPr/>
          </p:nvPicPr>
          <p:blipFill rotWithShape="1">
            <a:blip r:embed="rId3"/>
            <a:srcRect l="34687" t="21892" r="25938" b="76041"/>
            <a:stretch/>
          </p:blipFill>
          <p:spPr>
            <a:xfrm>
              <a:off x="896887" y="3987799"/>
              <a:ext cx="6291313" cy="213860"/>
            </a:xfrm>
            <a:prstGeom prst="rect">
              <a:avLst/>
            </a:prstGeom>
          </p:spPr>
        </p:pic>
      </p:grpSp>
    </p:spTree>
    <p:extLst>
      <p:ext uri="{BB962C8B-B14F-4D97-AF65-F5344CB8AC3E}">
        <p14:creationId xmlns:p14="http://schemas.microsoft.com/office/powerpoint/2010/main" val="6995130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a:t>How Web Applications Interact with Database</a:t>
            </a:r>
          </a:p>
        </p:txBody>
      </p:sp>
      <p:sp>
        <p:nvSpPr>
          <p:cNvPr id="3" name="Content Placeholder 2"/>
          <p:cNvSpPr>
            <a:spLocks noGrp="1"/>
          </p:cNvSpPr>
          <p:nvPr>
            <p:ph idx="1"/>
          </p:nvPr>
        </p:nvSpPr>
        <p:spPr>
          <a:xfrm>
            <a:off x="405245" y="1226634"/>
            <a:ext cx="10948555" cy="5106302"/>
          </a:xfrm>
        </p:spPr>
        <p:txBody>
          <a:bodyPr>
            <a:normAutofit/>
          </a:bodyPr>
          <a:lstStyle/>
          <a:p>
            <a:r>
              <a:rPr lang="en-US" sz="2000" dirty="0" smtClean="0"/>
              <a:t>Construct </a:t>
            </a:r>
            <a:r>
              <a:rPr lang="en-US" sz="2000" dirty="0"/>
              <a:t>the query string </a:t>
            </a:r>
            <a:r>
              <a:rPr lang="en-US" sz="2000" dirty="0" smtClean="0"/>
              <a:t>and </a:t>
            </a:r>
            <a:r>
              <a:rPr lang="en-US" sz="2000" dirty="0"/>
              <a:t>then </a:t>
            </a:r>
            <a:r>
              <a:rPr lang="en-US" sz="2000" dirty="0" smtClean="0"/>
              <a:t>send it to </a:t>
            </a:r>
            <a:r>
              <a:rPr lang="en-US" sz="2000" dirty="0"/>
              <a:t>the database for execution.</a:t>
            </a:r>
          </a:p>
          <a:p>
            <a:r>
              <a:rPr lang="en-US" sz="2000" dirty="0"/>
              <a:t>The channel between user and database creates a new attack surface for the database.</a:t>
            </a:r>
          </a:p>
          <a:p>
            <a:pPr marL="0" indent="0">
              <a:buNone/>
            </a:pPr>
            <a:endParaRPr lang="en-US" sz="2200" dirty="0"/>
          </a:p>
          <a:p>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pic>
        <p:nvPicPr>
          <p:cNvPr id="5" name="Picture 4">
            <a:extLst>
              <a:ext uri="{FF2B5EF4-FFF2-40B4-BE49-F238E27FC236}">
                <a16:creationId xmlns:a16="http://schemas.microsoft.com/office/drawing/2014/main" xmlns="" id="{72189232-D61E-46D8-9739-7BE267583AFE}"/>
              </a:ext>
            </a:extLst>
          </p:cNvPr>
          <p:cNvPicPr>
            <a:picLocks noChangeAspect="1"/>
          </p:cNvPicPr>
          <p:nvPr/>
        </p:nvPicPr>
        <p:blipFill rotWithShape="1">
          <a:blip r:embed="rId3"/>
          <a:srcRect l="25000" t="34075" r="35833" b="23333"/>
          <a:stretch/>
        </p:blipFill>
        <p:spPr>
          <a:xfrm>
            <a:off x="1824772" y="2101313"/>
            <a:ext cx="6917783" cy="4231623"/>
          </a:xfrm>
          <a:prstGeom prst="rect">
            <a:avLst/>
          </a:prstGeom>
        </p:spPr>
      </p:pic>
    </p:spTree>
    <p:extLst>
      <p:ext uri="{BB962C8B-B14F-4D97-AF65-F5344CB8AC3E}">
        <p14:creationId xmlns:p14="http://schemas.microsoft.com/office/powerpoint/2010/main" val="42923522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1001" y="0"/>
            <a:ext cx="10948555" cy="1325563"/>
          </a:xfrm>
        </p:spPr>
        <p:txBody>
          <a:bodyPr>
            <a:normAutofit/>
          </a:bodyPr>
          <a:lstStyle/>
          <a:p>
            <a:r>
              <a:rPr lang="en-US" sz="4000" dirty="0"/>
              <a:t>Launching SQL Injection Attacks</a:t>
            </a:r>
          </a:p>
        </p:txBody>
      </p:sp>
      <p:sp>
        <p:nvSpPr>
          <p:cNvPr id="3" name="Content Placeholder 2"/>
          <p:cNvSpPr>
            <a:spLocks noGrp="1"/>
          </p:cNvSpPr>
          <p:nvPr>
            <p:ph idx="1"/>
          </p:nvPr>
        </p:nvSpPr>
        <p:spPr>
          <a:xfrm>
            <a:off x="461001" y="1325563"/>
            <a:ext cx="11310040" cy="5138567"/>
          </a:xfrm>
        </p:spPr>
        <p:txBody>
          <a:bodyPr>
            <a:normAutofit/>
          </a:bodyPr>
          <a:lstStyle/>
          <a:p>
            <a:r>
              <a:rPr lang="en-US" sz="2400" dirty="0"/>
              <a:t>Everything provided by user will become part of the SQL statement. Is it possible for a user to change the meaning of the SQL statement</a:t>
            </a:r>
            <a:r>
              <a:rPr lang="en-US" sz="2400" dirty="0" smtClean="0"/>
              <a:t>?</a:t>
            </a:r>
            <a:endParaRPr lang="en-US" sz="2400" dirty="0"/>
          </a:p>
          <a:p>
            <a:r>
              <a:rPr lang="en-US" sz="2400" dirty="0"/>
              <a:t>The intention of the web app developer by the following is for the user to provide some data for the blank areas.</a:t>
            </a:r>
          </a:p>
          <a:p>
            <a:pPr marL="457200" lvl="1" indent="0">
              <a:buNone/>
            </a:pPr>
            <a:endParaRPr lang="en-US" dirty="0"/>
          </a:p>
          <a:p>
            <a:pPr lvl="1"/>
            <a:endParaRPr lang="en-US" sz="2000" dirty="0"/>
          </a:p>
          <a:p>
            <a:pPr lvl="1"/>
            <a:endParaRPr lang="en-US" sz="2000" dirty="0"/>
          </a:p>
          <a:p>
            <a:pPr marL="457200" lvl="1" indent="0">
              <a:buNone/>
            </a:pPr>
            <a:endParaRPr lang="en-US" sz="2000" dirty="0"/>
          </a:p>
          <a:p>
            <a:r>
              <a:rPr lang="en-US" sz="2400" dirty="0"/>
              <a:t>Assume that a user inputs a random string in the password entry and types “EID5002’#” in the </a:t>
            </a:r>
            <a:r>
              <a:rPr lang="en-US" sz="2400" dirty="0" err="1"/>
              <a:t>eid</a:t>
            </a:r>
            <a:r>
              <a:rPr lang="en-US" sz="2400" dirty="0"/>
              <a:t> entry. The SQL statement will become the following </a:t>
            </a:r>
          </a:p>
        </p:txBody>
      </p:sp>
      <p:pic>
        <p:nvPicPr>
          <p:cNvPr id="4" name="Picture 3">
            <a:extLst>
              <a:ext uri="{FF2B5EF4-FFF2-40B4-BE49-F238E27FC236}">
                <a16:creationId xmlns:a16="http://schemas.microsoft.com/office/drawing/2014/main" xmlns="" id="{558A1627-DC50-4D6C-86DB-F2AADA321AD4}"/>
              </a:ext>
            </a:extLst>
          </p:cNvPr>
          <p:cNvPicPr>
            <a:picLocks noChangeAspect="1"/>
          </p:cNvPicPr>
          <p:nvPr/>
        </p:nvPicPr>
        <p:blipFill rotWithShape="1">
          <a:blip r:embed="rId3"/>
          <a:srcRect l="25104" t="39259" r="35834" b="54259"/>
          <a:stretch/>
        </p:blipFill>
        <p:spPr>
          <a:xfrm>
            <a:off x="650572" y="3145355"/>
            <a:ext cx="9617297" cy="897614"/>
          </a:xfrm>
          <a:prstGeom prst="rect">
            <a:avLst/>
          </a:prstGeom>
        </p:spPr>
      </p:pic>
      <p:pic>
        <p:nvPicPr>
          <p:cNvPr id="6" name="Picture 5">
            <a:extLst>
              <a:ext uri="{FF2B5EF4-FFF2-40B4-BE49-F238E27FC236}">
                <a16:creationId xmlns:a16="http://schemas.microsoft.com/office/drawing/2014/main" xmlns="" id="{805D6FD9-C13E-4643-9652-BB51753AF709}"/>
              </a:ext>
            </a:extLst>
          </p:cNvPr>
          <p:cNvPicPr>
            <a:picLocks noChangeAspect="1"/>
          </p:cNvPicPr>
          <p:nvPr/>
        </p:nvPicPr>
        <p:blipFill rotWithShape="1">
          <a:blip r:embed="rId3"/>
          <a:srcRect l="25104" t="48704" r="36042" b="45000"/>
          <a:stretch/>
        </p:blipFill>
        <p:spPr>
          <a:xfrm>
            <a:off x="650572" y="5368532"/>
            <a:ext cx="9617297" cy="878649"/>
          </a:xfrm>
          <a:prstGeom prst="rect">
            <a:avLst/>
          </a:prstGeom>
        </p:spPr>
      </p:pic>
    </p:spTree>
    <p:extLst>
      <p:ext uri="{BB962C8B-B14F-4D97-AF65-F5344CB8AC3E}">
        <p14:creationId xmlns:p14="http://schemas.microsoft.com/office/powerpoint/2010/main" val="24970150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305" y="0"/>
            <a:ext cx="10948555" cy="1325563"/>
          </a:xfrm>
        </p:spPr>
        <p:txBody>
          <a:bodyPr>
            <a:normAutofit/>
          </a:bodyPr>
          <a:lstStyle/>
          <a:p>
            <a:r>
              <a:rPr lang="en-US" sz="4000" dirty="0"/>
              <a:t>Launching SQL Injection Attacks</a:t>
            </a:r>
          </a:p>
        </p:txBody>
      </p:sp>
      <p:sp>
        <p:nvSpPr>
          <p:cNvPr id="3" name="Content Placeholder 2"/>
          <p:cNvSpPr>
            <a:spLocks noGrp="1"/>
          </p:cNvSpPr>
          <p:nvPr>
            <p:ph idx="1"/>
          </p:nvPr>
        </p:nvSpPr>
        <p:spPr>
          <a:xfrm>
            <a:off x="504305" y="1288877"/>
            <a:ext cx="10627670" cy="5569123"/>
          </a:xfrm>
        </p:spPr>
        <p:txBody>
          <a:bodyPr>
            <a:normAutofit/>
          </a:bodyPr>
          <a:lstStyle/>
          <a:p>
            <a:pPr>
              <a:spcBef>
                <a:spcPts val="0"/>
              </a:spcBef>
              <a:spcAft>
                <a:spcPts val="600"/>
              </a:spcAft>
            </a:pPr>
            <a:r>
              <a:rPr lang="en-US" sz="2400" dirty="0"/>
              <a:t>Everything from the # sign to the end of line is considered as comment. The SQL statement will be equivalent to the following</a:t>
            </a:r>
            <a:r>
              <a:rPr lang="en-US" sz="2400" dirty="0" smtClean="0"/>
              <a:t>:</a:t>
            </a:r>
            <a:endParaRPr lang="en-US" sz="2400" dirty="0"/>
          </a:p>
          <a:p>
            <a:pPr lvl="1">
              <a:spcBef>
                <a:spcPts val="0"/>
              </a:spcBef>
              <a:spcAft>
                <a:spcPts val="600"/>
              </a:spcAft>
            </a:pPr>
            <a:endParaRPr lang="en-US" dirty="0"/>
          </a:p>
          <a:p>
            <a:pPr marL="457200" lvl="1" indent="0">
              <a:spcBef>
                <a:spcPts val="0"/>
              </a:spcBef>
              <a:spcAft>
                <a:spcPts val="600"/>
              </a:spcAft>
              <a:buNone/>
            </a:pPr>
            <a:endParaRPr lang="en-US" dirty="0"/>
          </a:p>
          <a:p>
            <a:pPr>
              <a:spcBef>
                <a:spcPts val="0"/>
              </a:spcBef>
              <a:spcAft>
                <a:spcPts val="600"/>
              </a:spcAft>
            </a:pPr>
            <a:endParaRPr lang="en-US" sz="2400" dirty="0" smtClean="0"/>
          </a:p>
          <a:p>
            <a:pPr>
              <a:spcBef>
                <a:spcPts val="0"/>
              </a:spcBef>
              <a:spcAft>
                <a:spcPts val="600"/>
              </a:spcAft>
            </a:pPr>
            <a:r>
              <a:rPr lang="en-US" sz="2400" dirty="0" smtClean="0"/>
              <a:t>The </a:t>
            </a:r>
            <a:r>
              <a:rPr lang="en-US" sz="2400" dirty="0"/>
              <a:t>above statement will return the name, salary and SSN of the employee whose EID is EID5002 even though the user doesn’t know the employee’s password. This is security breach</a:t>
            </a:r>
            <a:r>
              <a:rPr lang="en-US" sz="2400" dirty="0" smtClean="0"/>
              <a:t>.</a:t>
            </a:r>
            <a:endParaRPr lang="en-US" sz="2400" dirty="0"/>
          </a:p>
          <a:p>
            <a:pPr>
              <a:spcBef>
                <a:spcPts val="0"/>
              </a:spcBef>
              <a:spcAft>
                <a:spcPts val="600"/>
              </a:spcAft>
            </a:pPr>
            <a:r>
              <a:rPr lang="en-US" sz="2400" dirty="0"/>
              <a:t>Let’s see if a user can get all the records from the database assuming that we don’t know all the EID’s in the database</a:t>
            </a:r>
            <a:r>
              <a:rPr lang="en-US" sz="2400" dirty="0" smtClean="0"/>
              <a:t>.</a:t>
            </a:r>
            <a:endParaRPr lang="en-US" sz="2400" dirty="0"/>
          </a:p>
          <a:p>
            <a:pPr>
              <a:spcBef>
                <a:spcPts val="0"/>
              </a:spcBef>
              <a:spcAft>
                <a:spcPts val="600"/>
              </a:spcAft>
            </a:pPr>
            <a:r>
              <a:rPr lang="en-US" sz="2400" dirty="0"/>
              <a:t>We need to create a predicate for WHERE clause so that it is </a:t>
            </a:r>
            <a:r>
              <a:rPr lang="en-US" sz="2400" dirty="0" smtClean="0"/>
              <a:t>true </a:t>
            </a:r>
            <a:r>
              <a:rPr lang="en-US" sz="2400" dirty="0"/>
              <a:t>for all records. </a:t>
            </a:r>
          </a:p>
        </p:txBody>
      </p:sp>
      <p:pic>
        <p:nvPicPr>
          <p:cNvPr id="5" name="Picture 4">
            <a:extLst>
              <a:ext uri="{FF2B5EF4-FFF2-40B4-BE49-F238E27FC236}">
                <a16:creationId xmlns:a16="http://schemas.microsoft.com/office/drawing/2014/main" xmlns="" id="{440344EF-F84B-4179-8C1C-611A13A061D1}"/>
              </a:ext>
            </a:extLst>
          </p:cNvPr>
          <p:cNvPicPr>
            <a:picLocks noChangeAspect="1"/>
          </p:cNvPicPr>
          <p:nvPr/>
        </p:nvPicPr>
        <p:blipFill rotWithShape="1">
          <a:blip r:embed="rId3"/>
          <a:srcRect l="25104" t="57778" r="36458" b="35740"/>
          <a:stretch/>
        </p:blipFill>
        <p:spPr>
          <a:xfrm>
            <a:off x="792417" y="2194032"/>
            <a:ext cx="8864600" cy="840816"/>
          </a:xfrm>
          <a:prstGeom prst="rect">
            <a:avLst/>
          </a:prstGeom>
        </p:spPr>
      </p:pic>
      <p:grpSp>
        <p:nvGrpSpPr>
          <p:cNvPr id="10" name="Group 9">
            <a:extLst>
              <a:ext uri="{FF2B5EF4-FFF2-40B4-BE49-F238E27FC236}">
                <a16:creationId xmlns:a16="http://schemas.microsoft.com/office/drawing/2014/main" xmlns="" id="{A4842BF9-9B9D-489B-8F7A-3D1EF7AD37FF}"/>
              </a:ext>
            </a:extLst>
          </p:cNvPr>
          <p:cNvGrpSpPr/>
          <p:nvPr/>
        </p:nvGrpSpPr>
        <p:grpSpPr>
          <a:xfrm>
            <a:off x="792417" y="5631944"/>
            <a:ext cx="8864600" cy="840816"/>
            <a:chOff x="1206500" y="5805087"/>
            <a:chExt cx="8864600" cy="840816"/>
          </a:xfrm>
        </p:grpSpPr>
        <p:pic>
          <p:nvPicPr>
            <p:cNvPr id="7" name="Picture 6">
              <a:extLst>
                <a:ext uri="{FF2B5EF4-FFF2-40B4-BE49-F238E27FC236}">
                  <a16:creationId xmlns:a16="http://schemas.microsoft.com/office/drawing/2014/main" xmlns="" id="{C964FF38-B6ED-4D91-9896-053CBD6ED64E}"/>
                </a:ext>
              </a:extLst>
            </p:cNvPr>
            <p:cNvPicPr>
              <a:picLocks noChangeAspect="1"/>
            </p:cNvPicPr>
            <p:nvPr/>
          </p:nvPicPr>
          <p:blipFill rotWithShape="1">
            <a:blip r:embed="rId4"/>
            <a:srcRect l="34583" t="74074" r="26250" b="21667"/>
            <a:stretch/>
          </p:blipFill>
          <p:spPr>
            <a:xfrm>
              <a:off x="1206500" y="6051031"/>
              <a:ext cx="8864600" cy="594872"/>
            </a:xfrm>
            <a:prstGeom prst="rect">
              <a:avLst/>
            </a:prstGeom>
          </p:spPr>
        </p:pic>
        <p:pic>
          <p:nvPicPr>
            <p:cNvPr id="8" name="Picture 7">
              <a:extLst>
                <a:ext uri="{FF2B5EF4-FFF2-40B4-BE49-F238E27FC236}">
                  <a16:creationId xmlns:a16="http://schemas.microsoft.com/office/drawing/2014/main" xmlns="" id="{9A4D2B1A-7D85-4705-BA3A-E9FD0D6AB4E8}"/>
                </a:ext>
              </a:extLst>
            </p:cNvPr>
            <p:cNvPicPr>
              <a:picLocks noChangeAspect="1"/>
            </p:cNvPicPr>
            <p:nvPr/>
          </p:nvPicPr>
          <p:blipFill rotWithShape="1">
            <a:blip r:embed="rId4"/>
            <a:srcRect l="24896" t="53715" r="35729" b="44260"/>
            <a:stretch/>
          </p:blipFill>
          <p:spPr>
            <a:xfrm>
              <a:off x="1206500" y="5805087"/>
              <a:ext cx="8864600" cy="281312"/>
            </a:xfrm>
            <a:prstGeom prst="rect">
              <a:avLst/>
            </a:prstGeom>
          </p:spPr>
        </p:pic>
      </p:grpSp>
    </p:spTree>
    <p:extLst>
      <p:ext uri="{BB962C8B-B14F-4D97-AF65-F5344CB8AC3E}">
        <p14:creationId xmlns:p14="http://schemas.microsoft.com/office/powerpoint/2010/main" val="14447989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41"/>
            <a:ext cx="10948555" cy="1325563"/>
          </a:xfrm>
        </p:spPr>
        <p:txBody>
          <a:bodyPr>
            <a:normAutofit/>
          </a:bodyPr>
          <a:lstStyle/>
          <a:p>
            <a:r>
              <a:rPr lang="en-US" sz="4000" dirty="0"/>
              <a:t>Launching SQL Injection </a:t>
            </a:r>
            <a:r>
              <a:rPr lang="en-US" sz="4000" dirty="0" smtClean="0"/>
              <a:t>Attacks using </a:t>
            </a:r>
            <a:r>
              <a:rPr lang="en-US" sz="4000" dirty="0" err="1" smtClean="0"/>
              <a:t>cURL</a:t>
            </a:r>
            <a:endParaRPr lang="en-US" sz="4000" dirty="0"/>
          </a:p>
        </p:txBody>
      </p:sp>
      <p:sp>
        <p:nvSpPr>
          <p:cNvPr id="3" name="Content Placeholder 2"/>
          <p:cNvSpPr>
            <a:spLocks noGrp="1"/>
          </p:cNvSpPr>
          <p:nvPr>
            <p:ph idx="1"/>
          </p:nvPr>
        </p:nvSpPr>
        <p:spPr>
          <a:xfrm>
            <a:off x="405245" y="1301022"/>
            <a:ext cx="10948555" cy="5054336"/>
          </a:xfrm>
        </p:spPr>
        <p:txBody>
          <a:bodyPr>
            <a:normAutofit/>
          </a:bodyPr>
          <a:lstStyle/>
          <a:p>
            <a:endParaRPr lang="en-US" sz="100" dirty="0"/>
          </a:p>
          <a:p>
            <a:r>
              <a:rPr lang="en-US" sz="2000" dirty="0"/>
              <a:t>More convenient to use a command-line tool to launch attacks.</a:t>
            </a:r>
          </a:p>
          <a:p>
            <a:r>
              <a:rPr lang="en-US" sz="2000" dirty="0"/>
              <a:t>Easier to automate attacks without a graphic user interface.</a:t>
            </a:r>
          </a:p>
          <a:p>
            <a:r>
              <a:rPr lang="en-US" sz="2000" dirty="0"/>
              <a:t>Using </a:t>
            </a:r>
            <a:r>
              <a:rPr lang="en-US" sz="2000" dirty="0" err="1"/>
              <a:t>cURL</a:t>
            </a:r>
            <a:r>
              <a:rPr lang="en-US" sz="2000" dirty="0"/>
              <a:t>, we can send out a form from a command-line, instead of from a web page</a:t>
            </a:r>
            <a:r>
              <a:rPr lang="en-US" sz="2000" dirty="0" smtClean="0"/>
              <a:t>.</a:t>
            </a:r>
          </a:p>
          <a:p>
            <a:endParaRPr lang="en-US" sz="2000" dirty="0"/>
          </a:p>
          <a:p>
            <a:endParaRPr lang="en-US" sz="100" dirty="0"/>
          </a:p>
          <a:p>
            <a:r>
              <a:rPr lang="en-US" sz="2000" dirty="0"/>
              <a:t>The above command will not work. In an HTTP request, special characters are in the attached data needs to be encoded or they maybe </a:t>
            </a:r>
            <a:r>
              <a:rPr lang="en-US" sz="2000" dirty="0" err="1"/>
              <a:t>mis</a:t>
            </a:r>
            <a:r>
              <a:rPr lang="en-US" sz="2000" dirty="0"/>
              <a:t>-interpreted. </a:t>
            </a:r>
          </a:p>
          <a:p>
            <a:r>
              <a:rPr lang="en-US" sz="2000" dirty="0"/>
              <a:t>In the above URL we need to encode the apostrophe, whitespace and the # sign and the resulting </a:t>
            </a:r>
            <a:r>
              <a:rPr lang="en-US" sz="2000" dirty="0" err="1"/>
              <a:t>cURL</a:t>
            </a:r>
            <a:r>
              <a:rPr lang="en-US" sz="2000" dirty="0"/>
              <a:t> command is as shown below:</a:t>
            </a:r>
          </a:p>
          <a:p>
            <a:pPr marL="0" indent="0">
              <a:buNone/>
            </a:pPr>
            <a:endParaRPr lang="en-US" sz="2000" dirty="0"/>
          </a:p>
        </p:txBody>
      </p:sp>
      <p:pic>
        <p:nvPicPr>
          <p:cNvPr id="4" name="Picture 3">
            <a:extLst>
              <a:ext uri="{FF2B5EF4-FFF2-40B4-BE49-F238E27FC236}">
                <a16:creationId xmlns:a16="http://schemas.microsoft.com/office/drawing/2014/main" xmlns="" id="{27183E71-699B-4565-BCF9-9703DDDC055C}"/>
              </a:ext>
            </a:extLst>
          </p:cNvPr>
          <p:cNvPicPr>
            <a:picLocks noChangeAspect="1"/>
          </p:cNvPicPr>
          <p:nvPr/>
        </p:nvPicPr>
        <p:blipFill rotWithShape="1">
          <a:blip r:embed="rId3"/>
          <a:srcRect l="34479" t="58333" r="25729" b="38148"/>
          <a:stretch/>
        </p:blipFill>
        <p:spPr>
          <a:xfrm>
            <a:off x="685800" y="2566577"/>
            <a:ext cx="9958137" cy="495300"/>
          </a:xfrm>
          <a:prstGeom prst="rect">
            <a:avLst/>
          </a:prstGeom>
        </p:spPr>
      </p:pic>
      <p:pic>
        <p:nvPicPr>
          <p:cNvPr id="6" name="Picture 5">
            <a:extLst>
              <a:ext uri="{FF2B5EF4-FFF2-40B4-BE49-F238E27FC236}">
                <a16:creationId xmlns:a16="http://schemas.microsoft.com/office/drawing/2014/main" xmlns="" id="{8ADBA14A-973E-43ED-8664-6DE6F3D0C07C}"/>
              </a:ext>
            </a:extLst>
          </p:cNvPr>
          <p:cNvPicPr>
            <a:picLocks noChangeAspect="1"/>
          </p:cNvPicPr>
          <p:nvPr/>
        </p:nvPicPr>
        <p:blipFill rotWithShape="1">
          <a:blip r:embed="rId4"/>
          <a:srcRect l="34584" t="64074" r="25937" b="23148"/>
          <a:stretch/>
        </p:blipFill>
        <p:spPr>
          <a:xfrm>
            <a:off x="685800" y="4632401"/>
            <a:ext cx="8709788" cy="1585687"/>
          </a:xfrm>
          <a:prstGeom prst="rect">
            <a:avLst/>
          </a:prstGeom>
        </p:spPr>
      </p:pic>
    </p:spTree>
    <p:extLst>
      <p:ext uri="{BB962C8B-B14F-4D97-AF65-F5344CB8AC3E}">
        <p14:creationId xmlns:p14="http://schemas.microsoft.com/office/powerpoint/2010/main" val="18209810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 y="228600"/>
            <a:ext cx="11353800" cy="640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650278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smtClean="0"/>
              <a:t>Modify Database</a:t>
            </a:r>
            <a:endParaRPr lang="en-US" sz="4000" dirty="0"/>
          </a:p>
        </p:txBody>
      </p:sp>
      <p:sp>
        <p:nvSpPr>
          <p:cNvPr id="3" name="Content Placeholder 2"/>
          <p:cNvSpPr>
            <a:spLocks noGrp="1"/>
          </p:cNvSpPr>
          <p:nvPr>
            <p:ph idx="1"/>
          </p:nvPr>
        </p:nvSpPr>
        <p:spPr>
          <a:xfrm>
            <a:off x="405245" y="1029508"/>
            <a:ext cx="5245625" cy="5569123"/>
          </a:xfrm>
        </p:spPr>
        <p:txBody>
          <a:bodyPr>
            <a:normAutofit/>
          </a:bodyPr>
          <a:lstStyle/>
          <a:p>
            <a:endParaRPr lang="en-US" sz="100" dirty="0"/>
          </a:p>
          <a:p>
            <a:r>
              <a:rPr lang="en-US" sz="2400" dirty="0"/>
              <a:t>If the statement is UPDATE or INSERT INTO, we will have chance to change the database.</a:t>
            </a:r>
          </a:p>
          <a:p>
            <a:r>
              <a:rPr lang="en-US" sz="2400" dirty="0"/>
              <a:t>Consider the </a:t>
            </a:r>
            <a:r>
              <a:rPr lang="en-US" sz="2400" dirty="0" smtClean="0"/>
              <a:t>form created </a:t>
            </a:r>
            <a:r>
              <a:rPr lang="en-US" sz="2400" dirty="0"/>
              <a:t>for changing passwords. It asks users to fill in three pieces of information, EID, old password and new </a:t>
            </a:r>
            <a:r>
              <a:rPr lang="en-US" sz="2400" dirty="0" smtClean="0"/>
              <a:t>password.</a:t>
            </a:r>
            <a:endParaRPr lang="en-US" sz="2400" dirty="0"/>
          </a:p>
          <a:p>
            <a:r>
              <a:rPr lang="en-US" sz="2400" dirty="0"/>
              <a:t>When Submit button is clicked, an HTTP POST request will be sent to the </a:t>
            </a:r>
            <a:r>
              <a:rPr lang="en-US" sz="2400" dirty="0" smtClean="0"/>
              <a:t>server-side </a:t>
            </a:r>
            <a:r>
              <a:rPr lang="en-US" sz="2400" dirty="0"/>
              <a:t>script </a:t>
            </a:r>
            <a:r>
              <a:rPr lang="en-US" sz="2400" dirty="0" err="1" smtClean="0">
                <a:latin typeface="Courier New" panose="02070309020205020404" pitchFamily="49" charset="0"/>
                <a:cs typeface="Courier New" panose="02070309020205020404" pitchFamily="49" charset="0"/>
              </a:rPr>
              <a:t>changepassword.php</a:t>
            </a:r>
            <a:r>
              <a:rPr lang="en-US" sz="2400" dirty="0" smtClean="0"/>
              <a:t>, </a:t>
            </a:r>
            <a:r>
              <a:rPr lang="en-US" sz="2400" dirty="0"/>
              <a:t>which uses an UPDATE statement to change the user’s password</a:t>
            </a:r>
            <a:r>
              <a:rPr lang="en-US" sz="2400" dirty="0" smtClean="0"/>
              <a:t>.</a:t>
            </a:r>
            <a:endParaRPr lang="en-US" sz="2000" dirty="0"/>
          </a:p>
          <a:p>
            <a:pPr marL="0" indent="0">
              <a:buNone/>
            </a:pPr>
            <a:endParaRPr lang="en-US" sz="2000" dirty="0"/>
          </a:p>
        </p:txBody>
      </p:sp>
      <p:pic>
        <p:nvPicPr>
          <p:cNvPr id="5" name="Picture 4">
            <a:extLst>
              <a:ext uri="{FF2B5EF4-FFF2-40B4-BE49-F238E27FC236}">
                <a16:creationId xmlns:a16="http://schemas.microsoft.com/office/drawing/2014/main" xmlns="" id="{91433237-2168-4E5E-83DF-B8A3545965E9}"/>
              </a:ext>
            </a:extLst>
          </p:cNvPr>
          <p:cNvPicPr>
            <a:picLocks noChangeAspect="1"/>
          </p:cNvPicPr>
          <p:nvPr/>
        </p:nvPicPr>
        <p:blipFill rotWithShape="1">
          <a:blip r:embed="rId3"/>
          <a:srcRect l="34687" t="56111" r="26251" b="15185"/>
          <a:stretch/>
        </p:blipFill>
        <p:spPr>
          <a:xfrm>
            <a:off x="5650870" y="3021979"/>
            <a:ext cx="6317192" cy="3278459"/>
          </a:xfrm>
          <a:prstGeom prst="rect">
            <a:avLst/>
          </a:prstGeom>
        </p:spPr>
      </p:pic>
      <p:pic>
        <p:nvPicPr>
          <p:cNvPr id="7" name="Picture 6">
            <a:extLst>
              <a:ext uri="{FF2B5EF4-FFF2-40B4-BE49-F238E27FC236}">
                <a16:creationId xmlns:a16="http://schemas.microsoft.com/office/drawing/2014/main" xmlns="" id="{9C52D8BE-5D1E-49F9-97B2-DCAFFF8547D2}"/>
              </a:ext>
            </a:extLst>
          </p:cNvPr>
          <p:cNvPicPr>
            <a:picLocks noChangeAspect="1"/>
          </p:cNvPicPr>
          <p:nvPr/>
        </p:nvPicPr>
        <p:blipFill rotWithShape="1">
          <a:blip r:embed="rId3"/>
          <a:srcRect l="34791" t="39259" r="27083" b="47408"/>
          <a:stretch/>
        </p:blipFill>
        <p:spPr>
          <a:xfrm>
            <a:off x="5650870" y="1217409"/>
            <a:ext cx="6317192" cy="1447732"/>
          </a:xfrm>
          <a:prstGeom prst="rect">
            <a:avLst/>
          </a:prstGeom>
        </p:spPr>
      </p:pic>
    </p:spTree>
    <p:extLst>
      <p:ext uri="{BB962C8B-B14F-4D97-AF65-F5344CB8AC3E}">
        <p14:creationId xmlns:p14="http://schemas.microsoft.com/office/powerpoint/2010/main" val="31212101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30728"/>
            <a:ext cx="10948555" cy="1325563"/>
          </a:xfrm>
        </p:spPr>
        <p:txBody>
          <a:bodyPr>
            <a:normAutofit/>
          </a:bodyPr>
          <a:lstStyle/>
          <a:p>
            <a:r>
              <a:rPr lang="en-US" sz="4000" dirty="0" smtClean="0"/>
              <a:t>Modify Database</a:t>
            </a:r>
            <a:endParaRPr lang="en-US" sz="4000" dirty="0"/>
          </a:p>
        </p:txBody>
      </p:sp>
      <p:sp>
        <p:nvSpPr>
          <p:cNvPr id="3" name="Content Placeholder 2"/>
          <p:cNvSpPr>
            <a:spLocks noGrp="1"/>
          </p:cNvSpPr>
          <p:nvPr>
            <p:ph idx="1"/>
          </p:nvPr>
        </p:nvSpPr>
        <p:spPr>
          <a:xfrm>
            <a:off x="405245" y="1103971"/>
            <a:ext cx="10948555" cy="5279765"/>
          </a:xfrm>
        </p:spPr>
        <p:txBody>
          <a:bodyPr>
            <a:normAutofit/>
          </a:bodyPr>
          <a:lstStyle/>
          <a:p>
            <a:endParaRPr lang="en-US" sz="100" dirty="0"/>
          </a:p>
          <a:p>
            <a:r>
              <a:rPr lang="en-US" sz="2000" dirty="0"/>
              <a:t>Let us assume that Alice (EID5000) is not satisfied with the salary she gets. She would like to increase her own salary using the SQL injection vulnerability. She would type her own EID and old </a:t>
            </a:r>
            <a:r>
              <a:rPr lang="en-US" sz="2000" dirty="0" smtClean="0"/>
              <a:t>password. The </a:t>
            </a:r>
            <a:r>
              <a:rPr lang="en-US" sz="2000" dirty="0"/>
              <a:t>following will be typed into the “New Password” box :</a:t>
            </a:r>
          </a:p>
          <a:p>
            <a:endParaRPr lang="en-US" sz="2000" dirty="0"/>
          </a:p>
          <a:p>
            <a:endParaRPr lang="en-US" sz="2000" dirty="0"/>
          </a:p>
          <a:p>
            <a:r>
              <a:rPr lang="en-US" sz="2000" dirty="0"/>
              <a:t>By typing the above string in “New Password” box, we get the UPDATE statement to set one more attribute for us, the salary </a:t>
            </a:r>
            <a:r>
              <a:rPr lang="en-US" sz="2000" dirty="0" smtClean="0"/>
              <a:t>attribute. The </a:t>
            </a:r>
            <a:r>
              <a:rPr lang="en-US" sz="2000" dirty="0"/>
              <a:t>SQL statement will now look as </a:t>
            </a:r>
            <a:r>
              <a:rPr lang="en-US" sz="2000" dirty="0" smtClean="0"/>
              <a:t>follows.</a:t>
            </a:r>
            <a:endParaRPr lang="en-US" sz="2000" dirty="0"/>
          </a:p>
          <a:p>
            <a:endParaRPr lang="en-US" dirty="0"/>
          </a:p>
          <a:p>
            <a:pPr marL="0" indent="0">
              <a:buNone/>
            </a:pPr>
            <a:endParaRPr lang="en-US" sz="2000" dirty="0"/>
          </a:p>
          <a:p>
            <a:r>
              <a:rPr lang="en-US" sz="2000" dirty="0"/>
              <a:t>What if Alice doesn’t like Bob and would like to reduce Bob’s salary to 0, but she only knows Bob’s EID (eid5001), not his password. How can she execute the attack?</a:t>
            </a:r>
          </a:p>
        </p:txBody>
      </p:sp>
      <p:pic>
        <p:nvPicPr>
          <p:cNvPr id="4" name="Picture 3">
            <a:extLst>
              <a:ext uri="{FF2B5EF4-FFF2-40B4-BE49-F238E27FC236}">
                <a16:creationId xmlns:a16="http://schemas.microsoft.com/office/drawing/2014/main" xmlns="" id="{044361F0-408D-4955-BFC9-1BCDDF78AAF3}"/>
              </a:ext>
            </a:extLst>
          </p:cNvPr>
          <p:cNvPicPr>
            <a:picLocks noChangeAspect="1"/>
          </p:cNvPicPr>
          <p:nvPr/>
        </p:nvPicPr>
        <p:blipFill rotWithShape="1">
          <a:blip r:embed="rId3"/>
          <a:srcRect l="34895" t="21110" r="26250" b="74260"/>
          <a:stretch/>
        </p:blipFill>
        <p:spPr>
          <a:xfrm>
            <a:off x="736599" y="2246689"/>
            <a:ext cx="8073431" cy="541116"/>
          </a:xfrm>
          <a:prstGeom prst="rect">
            <a:avLst/>
          </a:prstGeom>
        </p:spPr>
      </p:pic>
      <p:pic>
        <p:nvPicPr>
          <p:cNvPr id="6" name="Picture 5">
            <a:extLst>
              <a:ext uri="{FF2B5EF4-FFF2-40B4-BE49-F238E27FC236}">
                <a16:creationId xmlns:a16="http://schemas.microsoft.com/office/drawing/2014/main" xmlns="" id="{7C2F9A8A-6E42-4F85-A4AC-1500439F5C1C}"/>
              </a:ext>
            </a:extLst>
          </p:cNvPr>
          <p:cNvPicPr>
            <a:picLocks noChangeAspect="1"/>
          </p:cNvPicPr>
          <p:nvPr/>
        </p:nvPicPr>
        <p:blipFill rotWithShape="1">
          <a:blip r:embed="rId4"/>
          <a:srcRect l="34791" t="28704" r="32292" b="64815"/>
          <a:stretch/>
        </p:blipFill>
        <p:spPr>
          <a:xfrm>
            <a:off x="736599" y="3646782"/>
            <a:ext cx="7792387" cy="863080"/>
          </a:xfrm>
          <a:prstGeom prst="rect">
            <a:avLst/>
          </a:prstGeom>
        </p:spPr>
      </p:pic>
      <p:pic>
        <p:nvPicPr>
          <p:cNvPr id="8" name="Picture 7">
            <a:extLst>
              <a:ext uri="{FF2B5EF4-FFF2-40B4-BE49-F238E27FC236}">
                <a16:creationId xmlns:a16="http://schemas.microsoft.com/office/drawing/2014/main" xmlns="" id="{319ABE9E-4902-43D0-99CC-6E0308CBF726}"/>
              </a:ext>
            </a:extLst>
          </p:cNvPr>
          <p:cNvPicPr>
            <a:picLocks noChangeAspect="1"/>
          </p:cNvPicPr>
          <p:nvPr/>
        </p:nvPicPr>
        <p:blipFill rotWithShape="1">
          <a:blip r:embed="rId5"/>
          <a:srcRect l="35104" t="37827" r="26250" b="51297"/>
          <a:stretch/>
        </p:blipFill>
        <p:spPr>
          <a:xfrm>
            <a:off x="736599" y="5248094"/>
            <a:ext cx="7774763" cy="1230765"/>
          </a:xfrm>
          <a:prstGeom prst="rect">
            <a:avLst/>
          </a:prstGeom>
        </p:spPr>
      </p:pic>
    </p:spTree>
    <p:extLst>
      <p:ext uri="{BB962C8B-B14F-4D97-AF65-F5344CB8AC3E}">
        <p14:creationId xmlns:p14="http://schemas.microsoft.com/office/powerpoint/2010/main" val="41974395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0"/>
            <a:ext cx="10948555" cy="1325563"/>
          </a:xfrm>
        </p:spPr>
        <p:txBody>
          <a:bodyPr>
            <a:normAutofit/>
          </a:bodyPr>
          <a:lstStyle/>
          <a:p>
            <a:r>
              <a:rPr lang="en-US" sz="4000" dirty="0"/>
              <a:t>Multiple SQL Statements</a:t>
            </a:r>
          </a:p>
        </p:txBody>
      </p:sp>
      <p:sp>
        <p:nvSpPr>
          <p:cNvPr id="3" name="Content Placeholder 2"/>
          <p:cNvSpPr>
            <a:spLocks noGrp="1"/>
          </p:cNvSpPr>
          <p:nvPr>
            <p:ph idx="1"/>
          </p:nvPr>
        </p:nvSpPr>
        <p:spPr>
          <a:xfrm>
            <a:off x="405244" y="1083386"/>
            <a:ext cx="10948555" cy="6157687"/>
          </a:xfrm>
        </p:spPr>
        <p:txBody>
          <a:bodyPr>
            <a:normAutofit/>
          </a:bodyPr>
          <a:lstStyle/>
          <a:p>
            <a:endParaRPr lang="en-US" sz="100" dirty="0"/>
          </a:p>
          <a:p>
            <a:r>
              <a:rPr lang="en-US" sz="2200" dirty="0"/>
              <a:t>Damages that can be caused are bounded because we cannot change everything in the existing SQL statement.</a:t>
            </a:r>
          </a:p>
          <a:p>
            <a:r>
              <a:rPr lang="en-US" sz="2200" dirty="0"/>
              <a:t>It will be more dangerous if we can cause the database to execute an arbitrary SQL statement.</a:t>
            </a:r>
          </a:p>
          <a:p>
            <a:r>
              <a:rPr lang="en-US" sz="2200" dirty="0"/>
              <a:t>To append a new SQL statement “DROP DATABASE </a:t>
            </a:r>
            <a:r>
              <a:rPr lang="en-US" sz="2200" dirty="0" err="1"/>
              <a:t>dbtest</a:t>
            </a:r>
            <a:r>
              <a:rPr lang="en-US" sz="2200" dirty="0"/>
              <a:t>” to the existing SQL statement to delete the entire </a:t>
            </a:r>
            <a:r>
              <a:rPr lang="en-US" sz="2200" dirty="0" err="1"/>
              <a:t>dbtest</a:t>
            </a:r>
            <a:r>
              <a:rPr lang="en-US" sz="2200" dirty="0"/>
              <a:t> database, </a:t>
            </a:r>
            <a:r>
              <a:rPr lang="en-US" sz="2200" dirty="0" smtClean="0"/>
              <a:t>we can </a:t>
            </a:r>
            <a:r>
              <a:rPr lang="en-US" sz="2200" dirty="0"/>
              <a:t>type the following in the EID box</a:t>
            </a:r>
          </a:p>
          <a:p>
            <a:pPr marL="0" indent="0">
              <a:buNone/>
            </a:pPr>
            <a:endParaRPr lang="en-US" sz="2200" dirty="0"/>
          </a:p>
          <a:p>
            <a:r>
              <a:rPr lang="en-US" sz="2200" dirty="0"/>
              <a:t>The resulting SQL statement is equivalent to the following, where we have successfully appended a new SQL statement to the existing SQL statement string</a:t>
            </a:r>
            <a:r>
              <a:rPr lang="en-US" sz="2200" dirty="0" smtClean="0"/>
              <a:t>.</a:t>
            </a:r>
          </a:p>
          <a:p>
            <a:endParaRPr lang="en-US" sz="2200" dirty="0"/>
          </a:p>
          <a:p>
            <a:pPr marL="0" indent="0">
              <a:buNone/>
            </a:pPr>
            <a:endParaRPr lang="en-US" sz="2200" dirty="0"/>
          </a:p>
          <a:p>
            <a:r>
              <a:rPr lang="en-US" sz="2200" dirty="0"/>
              <a:t>The above attack doesn’t work against MySQL, because in PHP’s </a:t>
            </a:r>
            <a:r>
              <a:rPr lang="en-US" sz="2200" dirty="0" err="1"/>
              <a:t>mysqli</a:t>
            </a:r>
            <a:r>
              <a:rPr lang="en-US" sz="2200" dirty="0"/>
              <a:t> extension, the </a:t>
            </a:r>
            <a:r>
              <a:rPr lang="en-US" sz="2200" dirty="0" err="1"/>
              <a:t>mysqli</a:t>
            </a:r>
            <a:r>
              <a:rPr lang="en-US" sz="2200" dirty="0"/>
              <a:t>::query() API doesn’t allow multiple queries to run in the database server</a:t>
            </a:r>
            <a:r>
              <a:rPr lang="en-US" sz="2200" dirty="0" smtClean="0"/>
              <a:t>.</a:t>
            </a:r>
            <a:endParaRPr lang="en-US" sz="2200" dirty="0"/>
          </a:p>
          <a:p>
            <a:pPr marL="0" indent="0">
              <a:buNone/>
            </a:pPr>
            <a:r>
              <a:rPr lang="en-US" sz="1800" dirty="0" smtClean="0"/>
              <a:t> </a:t>
            </a:r>
            <a:endParaRPr lang="en-US" sz="1800" dirty="0"/>
          </a:p>
          <a:p>
            <a:endParaRPr lang="en-US" sz="1800" dirty="0"/>
          </a:p>
          <a:p>
            <a:endParaRPr lang="en-US" sz="1800" dirty="0"/>
          </a:p>
          <a:p>
            <a:endParaRPr lang="en-US" sz="1800" dirty="0"/>
          </a:p>
          <a:p>
            <a:endParaRPr lang="en-US" sz="1800" dirty="0"/>
          </a:p>
        </p:txBody>
      </p:sp>
      <p:pic>
        <p:nvPicPr>
          <p:cNvPr id="5" name="Picture 4">
            <a:extLst>
              <a:ext uri="{FF2B5EF4-FFF2-40B4-BE49-F238E27FC236}">
                <a16:creationId xmlns:a16="http://schemas.microsoft.com/office/drawing/2014/main" xmlns="" id="{27931329-6E56-4A3B-A6FD-BA62642EF381}"/>
              </a:ext>
            </a:extLst>
          </p:cNvPr>
          <p:cNvPicPr>
            <a:picLocks noChangeAspect="1"/>
          </p:cNvPicPr>
          <p:nvPr/>
        </p:nvPicPr>
        <p:blipFill rotWithShape="1">
          <a:blip r:embed="rId3"/>
          <a:srcRect l="25521" t="70370" r="36042" b="25421"/>
          <a:stretch/>
        </p:blipFill>
        <p:spPr>
          <a:xfrm>
            <a:off x="671241" y="3393688"/>
            <a:ext cx="6185916" cy="381000"/>
          </a:xfrm>
          <a:prstGeom prst="rect">
            <a:avLst/>
          </a:prstGeom>
        </p:spPr>
      </p:pic>
      <p:pic>
        <p:nvPicPr>
          <p:cNvPr id="7" name="Picture 6">
            <a:extLst>
              <a:ext uri="{FF2B5EF4-FFF2-40B4-BE49-F238E27FC236}">
                <a16:creationId xmlns:a16="http://schemas.microsoft.com/office/drawing/2014/main" xmlns="" id="{223658F4-8688-4C78-9BF3-EA37CE80CC0E}"/>
              </a:ext>
            </a:extLst>
          </p:cNvPr>
          <p:cNvPicPr>
            <a:picLocks noChangeAspect="1"/>
          </p:cNvPicPr>
          <p:nvPr/>
        </p:nvPicPr>
        <p:blipFill rotWithShape="1">
          <a:blip r:embed="rId3"/>
          <a:srcRect l="25729" t="78148" r="41250" b="14815"/>
          <a:stretch/>
        </p:blipFill>
        <p:spPr>
          <a:xfrm>
            <a:off x="671241" y="4609972"/>
            <a:ext cx="6185916" cy="741529"/>
          </a:xfrm>
          <a:prstGeom prst="rect">
            <a:avLst/>
          </a:prstGeom>
        </p:spPr>
      </p:pic>
    </p:spTree>
    <p:extLst>
      <p:ext uri="{BB962C8B-B14F-4D97-AF65-F5344CB8AC3E}">
        <p14:creationId xmlns:p14="http://schemas.microsoft.com/office/powerpoint/2010/main" val="142482625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50298"/>
            <a:ext cx="10948555" cy="1325563"/>
          </a:xfrm>
        </p:spPr>
        <p:txBody>
          <a:bodyPr>
            <a:normAutofit/>
          </a:bodyPr>
          <a:lstStyle/>
          <a:p>
            <a:r>
              <a:rPr lang="en-US" sz="4000" dirty="0"/>
              <a:t>Multiple SQL Statements</a:t>
            </a:r>
          </a:p>
        </p:txBody>
      </p:sp>
      <p:sp>
        <p:nvSpPr>
          <p:cNvPr id="3" name="Content Placeholder 2"/>
          <p:cNvSpPr>
            <a:spLocks noGrp="1"/>
          </p:cNvSpPr>
          <p:nvPr>
            <p:ph idx="1"/>
          </p:nvPr>
        </p:nvSpPr>
        <p:spPr>
          <a:xfrm>
            <a:off x="405243" y="1207693"/>
            <a:ext cx="10948555" cy="5763987"/>
          </a:xfrm>
        </p:spPr>
        <p:txBody>
          <a:bodyPr>
            <a:noAutofit/>
          </a:bodyPr>
          <a:lstStyle/>
          <a:p>
            <a:r>
              <a:rPr lang="en-US" sz="2000" dirty="0" smtClean="0"/>
              <a:t>The </a:t>
            </a:r>
            <a:r>
              <a:rPr lang="en-US" sz="2000" dirty="0"/>
              <a:t>code below tries to execute two SQL statements using the $</a:t>
            </a:r>
            <a:r>
              <a:rPr lang="en-US" sz="2000" dirty="0" err="1"/>
              <a:t>mysqli</a:t>
            </a:r>
            <a:r>
              <a:rPr lang="en-US" sz="2000" dirty="0"/>
              <a:t>-&gt;query() API</a:t>
            </a:r>
          </a:p>
          <a:p>
            <a:endParaRPr lang="en-US" sz="2000" dirty="0"/>
          </a:p>
          <a:p>
            <a:pPr marL="0" indent="0">
              <a:buNone/>
            </a:pPr>
            <a:endParaRPr lang="en-US" sz="2000" dirty="0"/>
          </a:p>
          <a:p>
            <a:pPr marL="0" indent="0">
              <a:buNone/>
            </a:pPr>
            <a:endParaRPr lang="en-US" sz="2000" dirty="0"/>
          </a:p>
          <a:p>
            <a:endParaRPr lang="en-US" sz="2000" dirty="0"/>
          </a:p>
          <a:p>
            <a:endParaRPr lang="en-US" sz="2000" dirty="0"/>
          </a:p>
          <a:p>
            <a:pPr marL="0" indent="0">
              <a:buNone/>
            </a:pPr>
            <a:endParaRPr lang="en-US" sz="2000" dirty="0"/>
          </a:p>
          <a:p>
            <a:r>
              <a:rPr lang="en-US" sz="2000" dirty="0"/>
              <a:t>When we run the code, we get the following error message:</a:t>
            </a:r>
          </a:p>
          <a:p>
            <a:pPr marL="0" indent="0">
              <a:buNone/>
            </a:pPr>
            <a:endParaRPr lang="en-US" sz="2000" dirty="0"/>
          </a:p>
          <a:p>
            <a:pPr marL="0" indent="0">
              <a:buNone/>
            </a:pPr>
            <a:endParaRPr lang="en-US" sz="2000" dirty="0"/>
          </a:p>
          <a:p>
            <a:pPr marL="0" indent="0">
              <a:buNone/>
            </a:pPr>
            <a:endParaRPr lang="en-US" sz="2000" dirty="0"/>
          </a:p>
          <a:p>
            <a:r>
              <a:rPr lang="en-US" sz="2000" dirty="0"/>
              <a:t>If we do want to run multiple SQL statements, we can use $</a:t>
            </a:r>
            <a:r>
              <a:rPr lang="en-US" sz="2000" dirty="0" err="1"/>
              <a:t>mysqli</a:t>
            </a:r>
            <a:r>
              <a:rPr lang="en-US" sz="2000" dirty="0"/>
              <a:t> -&gt; </a:t>
            </a:r>
            <a:r>
              <a:rPr lang="en-US" sz="2000" dirty="0" err="1"/>
              <a:t>multi_query</a:t>
            </a:r>
            <a:r>
              <a:rPr lang="en-US" sz="2000" dirty="0"/>
              <a:t>(). [not recommended]</a:t>
            </a:r>
          </a:p>
          <a:p>
            <a:endParaRPr lang="en-US" sz="2000" dirty="0"/>
          </a:p>
          <a:p>
            <a:endParaRPr lang="en-US" sz="2000" dirty="0"/>
          </a:p>
        </p:txBody>
      </p:sp>
      <p:pic>
        <p:nvPicPr>
          <p:cNvPr id="4" name="Picture 3">
            <a:extLst>
              <a:ext uri="{FF2B5EF4-FFF2-40B4-BE49-F238E27FC236}">
                <a16:creationId xmlns:a16="http://schemas.microsoft.com/office/drawing/2014/main" xmlns="" id="{8A1B15FE-BF86-4B8D-A1B6-6B9D4E69986D}"/>
              </a:ext>
            </a:extLst>
          </p:cNvPr>
          <p:cNvPicPr>
            <a:picLocks noChangeAspect="1"/>
          </p:cNvPicPr>
          <p:nvPr/>
        </p:nvPicPr>
        <p:blipFill rotWithShape="1">
          <a:blip r:embed="rId3"/>
          <a:srcRect l="25000" t="37222" r="36770" b="43449"/>
          <a:stretch/>
        </p:blipFill>
        <p:spPr>
          <a:xfrm>
            <a:off x="733816" y="1665899"/>
            <a:ext cx="8036939" cy="2247900"/>
          </a:xfrm>
          <a:prstGeom prst="rect">
            <a:avLst/>
          </a:prstGeom>
        </p:spPr>
      </p:pic>
      <p:pic>
        <p:nvPicPr>
          <p:cNvPr id="6" name="Picture 5">
            <a:extLst>
              <a:ext uri="{FF2B5EF4-FFF2-40B4-BE49-F238E27FC236}">
                <a16:creationId xmlns:a16="http://schemas.microsoft.com/office/drawing/2014/main" xmlns="" id="{A2AE220C-45E0-42FF-96D0-30A6964693CC}"/>
              </a:ext>
            </a:extLst>
          </p:cNvPr>
          <p:cNvPicPr>
            <a:picLocks noChangeAspect="1"/>
          </p:cNvPicPr>
          <p:nvPr/>
        </p:nvPicPr>
        <p:blipFill rotWithShape="1">
          <a:blip r:embed="rId3"/>
          <a:srcRect l="25000" t="58889" r="36146" b="32778"/>
          <a:stretch/>
        </p:blipFill>
        <p:spPr>
          <a:xfrm>
            <a:off x="733815" y="4473135"/>
            <a:ext cx="8036940" cy="969604"/>
          </a:xfrm>
          <a:prstGeom prst="rect">
            <a:avLst/>
          </a:prstGeom>
        </p:spPr>
      </p:pic>
    </p:spTree>
    <p:extLst>
      <p:ext uri="{BB962C8B-B14F-4D97-AF65-F5344CB8AC3E}">
        <p14:creationId xmlns:p14="http://schemas.microsoft.com/office/powerpoint/2010/main" val="31969655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0"/>
            <a:ext cx="10948555" cy="1325563"/>
          </a:xfrm>
        </p:spPr>
        <p:txBody>
          <a:bodyPr>
            <a:normAutofit/>
          </a:bodyPr>
          <a:lstStyle/>
          <a:p>
            <a:r>
              <a:rPr lang="en-US" sz="4000" dirty="0"/>
              <a:t>The Fundamental Cause</a:t>
            </a:r>
          </a:p>
        </p:txBody>
      </p:sp>
      <p:sp>
        <p:nvSpPr>
          <p:cNvPr id="3" name="Content Placeholder 2"/>
          <p:cNvSpPr>
            <a:spLocks noGrp="1"/>
          </p:cNvSpPr>
          <p:nvPr>
            <p:ph idx="1"/>
          </p:nvPr>
        </p:nvSpPr>
        <p:spPr>
          <a:xfrm>
            <a:off x="8898672" y="1490009"/>
            <a:ext cx="2988527" cy="3854960"/>
          </a:xfrm>
        </p:spPr>
        <p:txBody>
          <a:bodyPr>
            <a:normAutofit/>
          </a:bodyPr>
          <a:lstStyle/>
          <a:p>
            <a:pPr marL="0" indent="0">
              <a:buNone/>
            </a:pPr>
            <a:r>
              <a:rPr lang="en-US" sz="2400" b="1" dirty="0"/>
              <a:t>Mixing data and code </a:t>
            </a:r>
            <a:r>
              <a:rPr lang="en-US" sz="2400" dirty="0"/>
              <a:t>together is the cause of several types of vulnerabilities and attacks including </a:t>
            </a:r>
            <a:r>
              <a:rPr lang="en-US" sz="2400" dirty="0" smtClean="0"/>
              <a:t>SQL </a:t>
            </a:r>
            <a:r>
              <a:rPr lang="en-US" sz="2400" dirty="0"/>
              <a:t>Injection </a:t>
            </a:r>
            <a:r>
              <a:rPr lang="en-US" sz="2400" dirty="0" smtClean="0"/>
              <a:t>attack, </a:t>
            </a:r>
            <a:r>
              <a:rPr lang="en-US" sz="2400" dirty="0"/>
              <a:t>XSS </a:t>
            </a:r>
            <a:r>
              <a:rPr lang="en-US" sz="2400" dirty="0" smtClean="0"/>
              <a:t>attack, attacks </a:t>
            </a:r>
            <a:r>
              <a:rPr lang="en-US" sz="2400" dirty="0"/>
              <a:t>on </a:t>
            </a:r>
            <a:r>
              <a:rPr lang="en-US" sz="2400" dirty="0" smtClean="0"/>
              <a:t>the system</a:t>
            </a:r>
            <a:r>
              <a:rPr lang="en-US" sz="2400" dirty="0"/>
              <a:t>() function and </a:t>
            </a:r>
            <a:r>
              <a:rPr lang="en-US" sz="2400" dirty="0" smtClean="0"/>
              <a:t>format </a:t>
            </a:r>
            <a:r>
              <a:rPr lang="en-US" sz="2400" dirty="0"/>
              <a:t>string </a:t>
            </a:r>
            <a:r>
              <a:rPr lang="en-US" sz="2400" dirty="0" smtClean="0"/>
              <a:t>attacks.</a:t>
            </a:r>
            <a:endParaRPr lang="en-US" sz="2400" dirty="0"/>
          </a:p>
          <a:p>
            <a:pPr marL="0" indent="0">
              <a:buNone/>
            </a:pPr>
            <a:endParaRPr lang="en-US" sz="1800" dirty="0"/>
          </a:p>
        </p:txBody>
      </p:sp>
      <p:pic>
        <p:nvPicPr>
          <p:cNvPr id="7" name="Picture 6">
            <a:extLst>
              <a:ext uri="{FF2B5EF4-FFF2-40B4-BE49-F238E27FC236}">
                <a16:creationId xmlns:a16="http://schemas.microsoft.com/office/drawing/2014/main" xmlns="" id="{3E5EE3D2-7F60-41C6-9769-67493496C67F}"/>
              </a:ext>
            </a:extLst>
          </p:cNvPr>
          <p:cNvPicPr>
            <a:picLocks noChangeAspect="1"/>
          </p:cNvPicPr>
          <p:nvPr/>
        </p:nvPicPr>
        <p:blipFill rotWithShape="1">
          <a:blip r:embed="rId3"/>
          <a:srcRect l="15208" t="25185" r="30135" b="10370"/>
          <a:stretch/>
        </p:blipFill>
        <p:spPr>
          <a:xfrm>
            <a:off x="372761" y="1124146"/>
            <a:ext cx="8303857" cy="5507333"/>
          </a:xfrm>
          <a:prstGeom prst="rect">
            <a:avLst/>
          </a:prstGeom>
        </p:spPr>
      </p:pic>
    </p:spTree>
    <p:extLst>
      <p:ext uri="{BB962C8B-B14F-4D97-AF65-F5344CB8AC3E}">
        <p14:creationId xmlns:p14="http://schemas.microsoft.com/office/powerpoint/2010/main" val="346893086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smtClean="0"/>
              <a:t>Countermeasures: Filtering and Encoding Data</a:t>
            </a:r>
            <a:endParaRPr lang="en-US" sz="4000" dirty="0"/>
          </a:p>
        </p:txBody>
      </p:sp>
      <p:sp>
        <p:nvSpPr>
          <p:cNvPr id="7" name="Content Placeholder 2">
            <a:extLst>
              <a:ext uri="{FF2B5EF4-FFF2-40B4-BE49-F238E27FC236}">
                <a16:creationId xmlns:a16="http://schemas.microsoft.com/office/drawing/2014/main" xmlns="" id="{0D5CCFDC-ADF7-48BC-BD6D-9EE5B463C17D}"/>
              </a:ext>
            </a:extLst>
          </p:cNvPr>
          <p:cNvSpPr txBox="1">
            <a:spLocks/>
          </p:cNvSpPr>
          <p:nvPr/>
        </p:nvSpPr>
        <p:spPr>
          <a:xfrm>
            <a:off x="405245" y="1083386"/>
            <a:ext cx="11647056" cy="57639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smtClean="0"/>
              <a:t>Before </a:t>
            </a:r>
            <a:r>
              <a:rPr lang="en-US" sz="2000" dirty="0"/>
              <a:t>mixing user-provided data with code, inspect the </a:t>
            </a:r>
            <a:r>
              <a:rPr lang="en-US" sz="2000" dirty="0" smtClean="0"/>
              <a:t>data. Filter </a:t>
            </a:r>
            <a:r>
              <a:rPr lang="en-US" sz="2000" dirty="0"/>
              <a:t>out any character that may be interpreted as code.</a:t>
            </a:r>
          </a:p>
          <a:p>
            <a:r>
              <a:rPr lang="en-US" sz="2000" dirty="0"/>
              <a:t>Special characters are commonly used in SQL Injection attacks. To get rid of them, encode them.</a:t>
            </a:r>
          </a:p>
          <a:p>
            <a:r>
              <a:rPr lang="en-US" sz="2000" dirty="0"/>
              <a:t>Encoding a special character tells parser to treat the encoded character as data and not as code. This can be seen in the following example</a:t>
            </a:r>
          </a:p>
          <a:p>
            <a:endParaRPr lang="en-US" sz="2000" dirty="0"/>
          </a:p>
          <a:p>
            <a:endParaRPr lang="en-US" sz="2000" dirty="0"/>
          </a:p>
          <a:p>
            <a:r>
              <a:rPr lang="en-US" sz="2000" dirty="0"/>
              <a:t>PHP’s </a:t>
            </a:r>
            <a:r>
              <a:rPr lang="en-US" sz="2000" dirty="0" err="1"/>
              <a:t>mysqli</a:t>
            </a:r>
            <a:r>
              <a:rPr lang="en-US" sz="2000" dirty="0"/>
              <a:t> extension has a built-in method called </a:t>
            </a:r>
            <a:r>
              <a:rPr lang="en-US" sz="2000" dirty="0" err="1"/>
              <a:t>mysqli</a:t>
            </a:r>
            <a:r>
              <a:rPr lang="en-US" sz="2000" dirty="0"/>
              <a:t>::</a:t>
            </a:r>
            <a:r>
              <a:rPr lang="en-US" sz="2000" dirty="0" err="1" smtClean="0"/>
              <a:t>real_escape_string</a:t>
            </a:r>
            <a:r>
              <a:rPr lang="en-US" sz="2000" dirty="0" smtClean="0"/>
              <a:t>().</a:t>
            </a:r>
            <a:r>
              <a:rPr lang="en-US" sz="2000" dirty="0"/>
              <a:t> </a:t>
            </a:r>
            <a:r>
              <a:rPr lang="en-US" sz="2000" dirty="0" smtClean="0"/>
              <a:t>It </a:t>
            </a:r>
            <a:r>
              <a:rPr lang="en-US" sz="2000" dirty="0"/>
              <a:t>can be used to encode the characters that have special meanings in </a:t>
            </a:r>
            <a:r>
              <a:rPr lang="en-US" sz="2000" dirty="0" smtClean="0"/>
              <a:t>SQL. </a:t>
            </a:r>
            <a:r>
              <a:rPr lang="en-US" sz="2000" dirty="0"/>
              <a:t>The following code snippet shows how to use this API.</a:t>
            </a:r>
          </a:p>
          <a:p>
            <a:endParaRPr lang="en-US" sz="1800" dirty="0"/>
          </a:p>
          <a:p>
            <a:endParaRPr lang="en-US" sz="1800" dirty="0"/>
          </a:p>
        </p:txBody>
      </p:sp>
      <p:pic>
        <p:nvPicPr>
          <p:cNvPr id="3" name="Picture 2">
            <a:extLst>
              <a:ext uri="{FF2B5EF4-FFF2-40B4-BE49-F238E27FC236}">
                <a16:creationId xmlns:a16="http://schemas.microsoft.com/office/drawing/2014/main" xmlns="" id="{D907F8B3-4B2F-458D-8A36-E489A04ECA14}"/>
              </a:ext>
            </a:extLst>
          </p:cNvPr>
          <p:cNvPicPr>
            <a:picLocks noChangeAspect="1"/>
          </p:cNvPicPr>
          <p:nvPr/>
        </p:nvPicPr>
        <p:blipFill rotWithShape="1">
          <a:blip r:embed="rId3"/>
          <a:srcRect l="34375" t="16494" r="38021" b="79146"/>
          <a:stretch/>
        </p:blipFill>
        <p:spPr>
          <a:xfrm>
            <a:off x="659821" y="2842664"/>
            <a:ext cx="6504173" cy="577850"/>
          </a:xfrm>
          <a:prstGeom prst="rect">
            <a:avLst/>
          </a:prstGeom>
        </p:spPr>
      </p:pic>
      <p:pic>
        <p:nvPicPr>
          <p:cNvPr id="4" name="Picture 3">
            <a:extLst>
              <a:ext uri="{FF2B5EF4-FFF2-40B4-BE49-F238E27FC236}">
                <a16:creationId xmlns:a16="http://schemas.microsoft.com/office/drawing/2014/main" xmlns="" id="{8475DD54-6A6D-424F-BDF6-63078098CA4D}"/>
              </a:ext>
            </a:extLst>
          </p:cNvPr>
          <p:cNvPicPr>
            <a:picLocks noChangeAspect="1"/>
          </p:cNvPicPr>
          <p:nvPr/>
        </p:nvPicPr>
        <p:blipFill rotWithShape="1">
          <a:blip r:embed="rId3"/>
          <a:srcRect l="34583" t="23933" r="26567" b="58314"/>
          <a:stretch/>
        </p:blipFill>
        <p:spPr>
          <a:xfrm>
            <a:off x="659821" y="4317136"/>
            <a:ext cx="8953540" cy="2301379"/>
          </a:xfrm>
          <a:prstGeom prst="rect">
            <a:avLst/>
          </a:prstGeom>
        </p:spPr>
      </p:pic>
    </p:spTree>
    <p:extLst>
      <p:ext uri="{BB962C8B-B14F-4D97-AF65-F5344CB8AC3E}">
        <p14:creationId xmlns:p14="http://schemas.microsoft.com/office/powerpoint/2010/main" val="23619562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smtClean="0"/>
              <a:t>Countermeasures: Prepared Statement</a:t>
            </a:r>
            <a:endParaRPr lang="en-US" sz="4000" dirty="0"/>
          </a:p>
        </p:txBody>
      </p:sp>
      <p:sp>
        <p:nvSpPr>
          <p:cNvPr id="7" name="Content Placeholder 2">
            <a:extLst>
              <a:ext uri="{FF2B5EF4-FFF2-40B4-BE49-F238E27FC236}">
                <a16:creationId xmlns:a16="http://schemas.microsoft.com/office/drawing/2014/main" xmlns="" id="{0D5CCFDC-ADF7-48BC-BD6D-9EE5B463C17D}"/>
              </a:ext>
            </a:extLst>
          </p:cNvPr>
          <p:cNvSpPr txBox="1">
            <a:spLocks/>
          </p:cNvSpPr>
          <p:nvPr/>
        </p:nvSpPr>
        <p:spPr>
          <a:xfrm>
            <a:off x="405245" y="1325563"/>
            <a:ext cx="11647056" cy="49931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smtClean="0"/>
              <a:t>Fundament cause </a:t>
            </a:r>
            <a:r>
              <a:rPr lang="en-US" sz="2400" dirty="0" smtClean="0"/>
              <a:t>of SQL injection: mixing data and code</a:t>
            </a:r>
          </a:p>
          <a:p>
            <a:r>
              <a:rPr lang="en-US" sz="2400" b="1" dirty="0" smtClean="0"/>
              <a:t>Fundament solution</a:t>
            </a:r>
            <a:r>
              <a:rPr lang="en-US" sz="2400" dirty="0" smtClean="0"/>
              <a:t>: separate data and code. </a:t>
            </a:r>
          </a:p>
          <a:p>
            <a:r>
              <a:rPr lang="en-US" sz="2400" b="1" dirty="0" smtClean="0"/>
              <a:t>Main Idea: </a:t>
            </a:r>
            <a:r>
              <a:rPr lang="en-US" sz="2400" dirty="0"/>
              <a:t>S</a:t>
            </a:r>
            <a:r>
              <a:rPr lang="en-US" sz="2400" dirty="0" smtClean="0"/>
              <a:t>ending </a:t>
            </a:r>
            <a:r>
              <a:rPr lang="en-US" sz="2400" dirty="0"/>
              <a:t>code and data  in separate channels to the database </a:t>
            </a:r>
            <a:r>
              <a:rPr lang="en-US" sz="2400" dirty="0" smtClean="0"/>
              <a:t>server. This </a:t>
            </a:r>
            <a:r>
              <a:rPr lang="en-US" sz="2400" dirty="0"/>
              <a:t>way the database server knows not to retrieve any code from the data channel.</a:t>
            </a:r>
          </a:p>
          <a:p>
            <a:r>
              <a:rPr lang="en-US" sz="2400" b="1" dirty="0" smtClean="0"/>
              <a:t>How: </a:t>
            </a:r>
            <a:r>
              <a:rPr lang="en-US" sz="2400" dirty="0" smtClean="0"/>
              <a:t>using </a:t>
            </a:r>
            <a:r>
              <a:rPr lang="en-US" sz="2400" b="1" dirty="0" smtClean="0">
                <a:solidFill>
                  <a:srgbClr val="FF0000"/>
                </a:solidFill>
              </a:rPr>
              <a:t>prepared statement</a:t>
            </a:r>
          </a:p>
          <a:p>
            <a:r>
              <a:rPr lang="en-US" sz="2400" b="1" dirty="0" smtClean="0"/>
              <a:t>Prepared Statement: </a:t>
            </a:r>
            <a:r>
              <a:rPr lang="en-US" sz="2400" dirty="0" smtClean="0"/>
              <a:t>It </a:t>
            </a:r>
            <a:r>
              <a:rPr lang="en-US" sz="2400" dirty="0"/>
              <a:t>is an optimized feature that provides improved performance if the same or similar SQL statement needs to be executed </a:t>
            </a:r>
            <a:r>
              <a:rPr lang="en-US" sz="2400" dirty="0" smtClean="0"/>
              <a:t>repeatedly. Using </a:t>
            </a:r>
            <a:r>
              <a:rPr lang="en-US" sz="2400" dirty="0"/>
              <a:t>prepared statements, we send an SQL statement template to the database, with certain values called parameters left </a:t>
            </a:r>
            <a:r>
              <a:rPr lang="en-US" sz="2400" dirty="0" smtClean="0"/>
              <a:t>unspecified. The </a:t>
            </a:r>
            <a:r>
              <a:rPr lang="en-US" sz="2400" dirty="0"/>
              <a:t>database parses, compiles and performs query optimization on the SQL statement template and stores the result without executing it</a:t>
            </a:r>
            <a:r>
              <a:rPr lang="en-US" sz="2400" dirty="0" smtClean="0"/>
              <a:t>. We later bind data to the prepared statement</a:t>
            </a:r>
            <a:endParaRPr lang="en-US" sz="2400" dirty="0"/>
          </a:p>
          <a:p>
            <a:pPr marL="0" indent="0">
              <a:buNone/>
            </a:pPr>
            <a:endParaRPr lang="en-US" sz="2000" dirty="0"/>
          </a:p>
        </p:txBody>
      </p:sp>
    </p:spTree>
    <p:extLst>
      <p:ext uri="{BB962C8B-B14F-4D97-AF65-F5344CB8AC3E}">
        <p14:creationId xmlns:p14="http://schemas.microsoft.com/office/powerpoint/2010/main" val="3725498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31435"/>
            <a:ext cx="10948555" cy="1325563"/>
          </a:xfrm>
        </p:spPr>
        <p:txBody>
          <a:bodyPr>
            <a:normAutofit/>
          </a:bodyPr>
          <a:lstStyle/>
          <a:p>
            <a:r>
              <a:rPr lang="en-US" sz="4000" dirty="0"/>
              <a:t>Countermeasures: Prepared Statement</a:t>
            </a:r>
          </a:p>
        </p:txBody>
      </p:sp>
      <p:sp>
        <p:nvSpPr>
          <p:cNvPr id="7" name="Content Placeholder 2">
            <a:extLst>
              <a:ext uri="{FF2B5EF4-FFF2-40B4-BE49-F238E27FC236}">
                <a16:creationId xmlns:a16="http://schemas.microsoft.com/office/drawing/2014/main" xmlns="" id="{0D5CCFDC-ADF7-48BC-BD6D-9EE5B463C17D}"/>
              </a:ext>
            </a:extLst>
          </p:cNvPr>
          <p:cNvSpPr txBox="1">
            <a:spLocks/>
          </p:cNvSpPr>
          <p:nvPr/>
        </p:nvSpPr>
        <p:spPr>
          <a:xfrm>
            <a:off x="7694883" y="1356998"/>
            <a:ext cx="4056877" cy="661373"/>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Blip>
                <a:blip r:embed="rId3"/>
              </a:buBlip>
            </a:pPr>
            <a:r>
              <a:rPr lang="en-US" sz="2600" dirty="0" smtClean="0"/>
              <a:t>The vulnerable version: code </a:t>
            </a:r>
            <a:r>
              <a:rPr lang="en-US" sz="2600" dirty="0"/>
              <a:t>and data are mixed together</a:t>
            </a:r>
            <a:r>
              <a:rPr lang="en-US" sz="2600" dirty="0" smtClean="0"/>
              <a:t>.</a:t>
            </a:r>
            <a:endParaRPr lang="en-US" sz="2600" dirty="0"/>
          </a:p>
          <a:p>
            <a:endParaRPr lang="en-US" sz="2000" dirty="0"/>
          </a:p>
          <a:p>
            <a:endParaRPr lang="en-US" sz="2000" dirty="0"/>
          </a:p>
        </p:txBody>
      </p:sp>
      <p:pic>
        <p:nvPicPr>
          <p:cNvPr id="3" name="Picture 2">
            <a:extLst>
              <a:ext uri="{FF2B5EF4-FFF2-40B4-BE49-F238E27FC236}">
                <a16:creationId xmlns:a16="http://schemas.microsoft.com/office/drawing/2014/main" xmlns="" id="{F274F112-00B7-4EA6-ACF7-E8860AFC211A}"/>
              </a:ext>
            </a:extLst>
          </p:cNvPr>
          <p:cNvPicPr>
            <a:picLocks noChangeAspect="1"/>
          </p:cNvPicPr>
          <p:nvPr/>
        </p:nvPicPr>
        <p:blipFill rotWithShape="1">
          <a:blip r:embed="rId4"/>
          <a:srcRect l="35104" t="45000" r="25938" b="44074"/>
          <a:stretch/>
        </p:blipFill>
        <p:spPr>
          <a:xfrm>
            <a:off x="447220" y="1365678"/>
            <a:ext cx="7247663" cy="1143348"/>
          </a:xfrm>
          <a:prstGeom prst="rect">
            <a:avLst/>
          </a:prstGeom>
        </p:spPr>
      </p:pic>
      <p:pic>
        <p:nvPicPr>
          <p:cNvPr id="4" name="Picture 3">
            <a:extLst>
              <a:ext uri="{FF2B5EF4-FFF2-40B4-BE49-F238E27FC236}">
                <a16:creationId xmlns:a16="http://schemas.microsoft.com/office/drawing/2014/main" xmlns="" id="{9F0665F1-F828-43EA-B9A2-D3D01F5C3852}"/>
              </a:ext>
            </a:extLst>
          </p:cNvPr>
          <p:cNvPicPr>
            <a:picLocks noChangeAspect="1"/>
          </p:cNvPicPr>
          <p:nvPr/>
        </p:nvPicPr>
        <p:blipFill rotWithShape="1">
          <a:blip r:embed="rId4"/>
          <a:srcRect l="34687" t="58832" r="25958" b="12434"/>
          <a:stretch/>
        </p:blipFill>
        <p:spPr>
          <a:xfrm>
            <a:off x="415700" y="3527953"/>
            <a:ext cx="7250230" cy="2977525"/>
          </a:xfrm>
          <a:prstGeom prst="rect">
            <a:avLst/>
          </a:prstGeom>
        </p:spPr>
      </p:pic>
      <p:sp>
        <p:nvSpPr>
          <p:cNvPr id="5" name="Rectangle 4"/>
          <p:cNvSpPr/>
          <p:nvPr/>
        </p:nvSpPr>
        <p:spPr>
          <a:xfrm>
            <a:off x="405245" y="2852241"/>
            <a:ext cx="7208255" cy="461665"/>
          </a:xfrm>
          <a:prstGeom prst="rect">
            <a:avLst/>
          </a:prstGeom>
        </p:spPr>
        <p:txBody>
          <a:bodyPr wrap="none">
            <a:spAutoFit/>
          </a:bodyPr>
          <a:lstStyle/>
          <a:p>
            <a:r>
              <a:rPr lang="en-US" sz="2400" dirty="0"/>
              <a:t>Using prepared statements, we separate code and data. </a:t>
            </a:r>
            <a:endParaRPr lang="en-US" sz="2000" dirty="0"/>
          </a:p>
        </p:txBody>
      </p:sp>
      <p:sp>
        <p:nvSpPr>
          <p:cNvPr id="6" name="TextBox 5"/>
          <p:cNvSpPr txBox="1"/>
          <p:nvPr/>
        </p:nvSpPr>
        <p:spPr>
          <a:xfrm>
            <a:off x="7802528" y="4096307"/>
            <a:ext cx="1477328" cy="461665"/>
          </a:xfrm>
          <a:prstGeom prst="rect">
            <a:avLst/>
          </a:prstGeom>
          <a:noFill/>
        </p:spPr>
        <p:txBody>
          <a:bodyPr wrap="none" rtlCol="0">
            <a:spAutoFit/>
          </a:bodyPr>
          <a:lstStyle/>
          <a:p>
            <a:r>
              <a:rPr lang="en-US" sz="2400" dirty="0" smtClean="0"/>
              <a:t>Send code</a:t>
            </a:r>
            <a:endParaRPr lang="en-US" sz="2400" dirty="0"/>
          </a:p>
        </p:txBody>
      </p:sp>
      <p:sp>
        <p:nvSpPr>
          <p:cNvPr id="8" name="TextBox 7"/>
          <p:cNvSpPr txBox="1"/>
          <p:nvPr/>
        </p:nvSpPr>
        <p:spPr>
          <a:xfrm>
            <a:off x="7802528" y="4616605"/>
            <a:ext cx="1425134" cy="461665"/>
          </a:xfrm>
          <a:prstGeom prst="rect">
            <a:avLst/>
          </a:prstGeom>
          <a:noFill/>
        </p:spPr>
        <p:txBody>
          <a:bodyPr wrap="none" rtlCol="0">
            <a:spAutoFit/>
          </a:bodyPr>
          <a:lstStyle/>
          <a:p>
            <a:r>
              <a:rPr lang="en-US" sz="2400" dirty="0" smtClean="0"/>
              <a:t>Send data</a:t>
            </a:r>
            <a:endParaRPr lang="en-US" sz="2400" dirty="0"/>
          </a:p>
        </p:txBody>
      </p:sp>
      <p:cxnSp>
        <p:nvCxnSpPr>
          <p:cNvPr id="10" name="Straight Arrow Connector 9"/>
          <p:cNvCxnSpPr>
            <a:stCxn id="6" idx="1"/>
          </p:cNvCxnSpPr>
          <p:nvPr/>
        </p:nvCxnSpPr>
        <p:spPr>
          <a:xfrm flipH="1">
            <a:off x="6322742" y="4327140"/>
            <a:ext cx="1479786" cy="32939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8" idx="1"/>
          </p:cNvCxnSpPr>
          <p:nvPr/>
        </p:nvCxnSpPr>
        <p:spPr>
          <a:xfrm flipH="1">
            <a:off x="6322742" y="4847438"/>
            <a:ext cx="1479786" cy="2564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7844398" y="5136903"/>
            <a:ext cx="2085251" cy="461665"/>
          </a:xfrm>
          <a:prstGeom prst="rect">
            <a:avLst/>
          </a:prstGeom>
          <a:noFill/>
        </p:spPr>
        <p:txBody>
          <a:bodyPr wrap="none" rtlCol="0">
            <a:spAutoFit/>
          </a:bodyPr>
          <a:lstStyle/>
          <a:p>
            <a:r>
              <a:rPr lang="en-US" sz="2400" dirty="0" smtClean="0"/>
              <a:t>Start </a:t>
            </a:r>
            <a:r>
              <a:rPr lang="en-US" sz="2400" dirty="0" err="1" smtClean="0"/>
              <a:t>execusion</a:t>
            </a:r>
            <a:endParaRPr lang="en-US" sz="2400" dirty="0"/>
          </a:p>
        </p:txBody>
      </p:sp>
      <p:cxnSp>
        <p:nvCxnSpPr>
          <p:cNvPr id="17" name="Straight Arrow Connector 16"/>
          <p:cNvCxnSpPr>
            <a:stCxn id="15" idx="1"/>
          </p:cNvCxnSpPr>
          <p:nvPr/>
        </p:nvCxnSpPr>
        <p:spPr>
          <a:xfrm flipH="1" flipV="1">
            <a:off x="6322742" y="5046358"/>
            <a:ext cx="1521656" cy="32137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582269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0"/>
            <a:ext cx="10948555" cy="1325563"/>
          </a:xfrm>
        </p:spPr>
        <p:txBody>
          <a:bodyPr>
            <a:normAutofit/>
          </a:bodyPr>
          <a:lstStyle/>
          <a:p>
            <a:r>
              <a:rPr lang="en-US" sz="4000" dirty="0" smtClean="0"/>
              <a:t>Why Are Prepared Statements Secure?</a:t>
            </a:r>
            <a:endParaRPr lang="en-US" sz="4000" dirty="0"/>
          </a:p>
        </p:txBody>
      </p:sp>
      <p:sp>
        <p:nvSpPr>
          <p:cNvPr id="7" name="Content Placeholder 2">
            <a:extLst>
              <a:ext uri="{FF2B5EF4-FFF2-40B4-BE49-F238E27FC236}">
                <a16:creationId xmlns:a16="http://schemas.microsoft.com/office/drawing/2014/main" xmlns="" id="{0D5CCFDC-ADF7-48BC-BD6D-9EE5B463C17D}"/>
              </a:ext>
            </a:extLst>
          </p:cNvPr>
          <p:cNvSpPr txBox="1">
            <a:spLocks/>
          </p:cNvSpPr>
          <p:nvPr/>
        </p:nvSpPr>
        <p:spPr>
          <a:xfrm>
            <a:off x="405244" y="1260088"/>
            <a:ext cx="11647056" cy="53566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Trusted </a:t>
            </a:r>
            <a:r>
              <a:rPr lang="en-US" dirty="0"/>
              <a:t>code is sent via a code channel.</a:t>
            </a:r>
          </a:p>
          <a:p>
            <a:r>
              <a:rPr lang="en-US" dirty="0"/>
              <a:t>Untrusted user-provided data is sent via data channel.</a:t>
            </a:r>
          </a:p>
          <a:p>
            <a:r>
              <a:rPr lang="en-US" dirty="0"/>
              <a:t>Database clearly knows the boundary between code and data.</a:t>
            </a:r>
          </a:p>
          <a:p>
            <a:r>
              <a:rPr lang="en-US" dirty="0"/>
              <a:t>Data received from the data channel is not parsed.</a:t>
            </a:r>
          </a:p>
          <a:p>
            <a:r>
              <a:rPr lang="en-US" dirty="0"/>
              <a:t>Attacker can hide code in data, but the code will never be treated as code, so it will never be attacked.</a:t>
            </a:r>
          </a:p>
          <a:p>
            <a:pPr marL="0" indent="0">
              <a:buNone/>
            </a:pPr>
            <a:endParaRPr lang="en-US" sz="1800" dirty="0"/>
          </a:p>
        </p:txBody>
      </p:sp>
    </p:spTree>
    <p:extLst>
      <p:ext uri="{BB962C8B-B14F-4D97-AF65-F5344CB8AC3E}">
        <p14:creationId xmlns:p14="http://schemas.microsoft.com/office/powerpoint/2010/main" val="21110332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Brief tutorial of SQL</a:t>
            </a:r>
          </a:p>
          <a:p>
            <a:r>
              <a:rPr lang="en-US" dirty="0" smtClean="0"/>
              <a:t>SQL Injection attack and how to launch this type of attacks</a:t>
            </a:r>
          </a:p>
          <a:p>
            <a:r>
              <a:rPr lang="en-US" dirty="0" smtClean="0"/>
              <a:t>The fundament cause of the vulnerability?</a:t>
            </a:r>
          </a:p>
          <a:p>
            <a:r>
              <a:rPr lang="en-US" dirty="0" smtClean="0"/>
              <a:t>How to defend against SQL Injection attacks?</a:t>
            </a:r>
          </a:p>
          <a:p>
            <a:r>
              <a:rPr lang="en-US" dirty="0" smtClean="0"/>
              <a:t>Prepared Statement</a:t>
            </a:r>
            <a:endParaRPr lang="en-US" dirty="0"/>
          </a:p>
        </p:txBody>
      </p:sp>
    </p:spTree>
    <p:extLst>
      <p:ext uri="{BB962C8B-B14F-4D97-AF65-F5344CB8AC3E}">
        <p14:creationId xmlns:p14="http://schemas.microsoft.com/office/powerpoint/2010/main" val="3723412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Brief Tutorial of </a:t>
            </a:r>
            <a:r>
              <a:rPr lang="en-US" dirty="0" smtClean="0"/>
              <a:t>SQL</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b="1" dirty="0"/>
              <a:t>Log in to </a:t>
            </a:r>
            <a:r>
              <a:rPr lang="en-US" sz="2400" b="1" dirty="0" smtClean="0"/>
              <a:t>MySQL: </a:t>
            </a:r>
            <a:r>
              <a:rPr lang="en-US" sz="2400" dirty="0" smtClean="0"/>
              <a:t>We </a:t>
            </a:r>
            <a:r>
              <a:rPr lang="en-US" sz="2400" dirty="0"/>
              <a:t>will use MySQL database, which is an open-source relational database management system. We can log in using the following command:</a:t>
            </a:r>
          </a:p>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r>
              <a:rPr lang="en-US" sz="2400" b="1" dirty="0"/>
              <a:t>Create a </a:t>
            </a:r>
            <a:r>
              <a:rPr lang="en-US" sz="2400" b="1" dirty="0" smtClean="0"/>
              <a:t>Database</a:t>
            </a:r>
            <a:r>
              <a:rPr lang="en-US" sz="2400" dirty="0" smtClean="0"/>
              <a:t>: Inside </a:t>
            </a:r>
            <a:r>
              <a:rPr lang="en-US" sz="2400" dirty="0"/>
              <a:t>MySQL, we can create multiple databases. “SHOW DATABSES” command can be used to list existing databases. We will create a new database called </a:t>
            </a:r>
            <a:r>
              <a:rPr lang="en-US" sz="2400" dirty="0" err="1"/>
              <a:t>dbtest</a:t>
            </a:r>
            <a:r>
              <a:rPr lang="en-US" sz="2400" dirty="0"/>
              <a:t>:</a:t>
            </a:r>
            <a:endParaRPr lang="en-US" sz="2000" dirty="0"/>
          </a:p>
          <a:p>
            <a:pPr marL="457200" lvl="1" indent="0">
              <a:buNone/>
            </a:pPr>
            <a:endParaRPr lang="en-US" sz="2000" dirty="0"/>
          </a:p>
        </p:txBody>
      </p:sp>
      <p:pic>
        <p:nvPicPr>
          <p:cNvPr id="6" name="Picture 5">
            <a:extLst>
              <a:ext uri="{FF2B5EF4-FFF2-40B4-BE49-F238E27FC236}">
                <a16:creationId xmlns:a16="http://schemas.microsoft.com/office/drawing/2014/main" xmlns="" id="{6F95CC4F-743E-4E14-8E71-12454CFF6C1F}"/>
              </a:ext>
            </a:extLst>
          </p:cNvPr>
          <p:cNvPicPr>
            <a:picLocks noChangeAspect="1"/>
          </p:cNvPicPr>
          <p:nvPr/>
        </p:nvPicPr>
        <p:blipFill rotWithShape="1">
          <a:blip r:embed="rId3"/>
          <a:srcRect l="32525" t="44186" r="48579" b="47442"/>
          <a:stretch/>
        </p:blipFill>
        <p:spPr>
          <a:xfrm>
            <a:off x="690003" y="2037316"/>
            <a:ext cx="4786760" cy="1325563"/>
          </a:xfrm>
          <a:prstGeom prst="rect">
            <a:avLst/>
          </a:prstGeom>
        </p:spPr>
      </p:pic>
      <p:pic>
        <p:nvPicPr>
          <p:cNvPr id="7" name="Picture 6">
            <a:extLst>
              <a:ext uri="{FF2B5EF4-FFF2-40B4-BE49-F238E27FC236}">
                <a16:creationId xmlns:a16="http://schemas.microsoft.com/office/drawing/2014/main" xmlns="" id="{2E013417-E8A1-46E7-86AF-9C95C183C43A}"/>
              </a:ext>
            </a:extLst>
          </p:cNvPr>
          <p:cNvPicPr>
            <a:picLocks noChangeAspect="1"/>
          </p:cNvPicPr>
          <p:nvPr/>
        </p:nvPicPr>
        <p:blipFill rotWithShape="1">
          <a:blip r:embed="rId4"/>
          <a:srcRect l="32525" t="55969" r="46738" b="38140"/>
          <a:stretch/>
        </p:blipFill>
        <p:spPr>
          <a:xfrm>
            <a:off x="690003" y="5042291"/>
            <a:ext cx="4878616" cy="866300"/>
          </a:xfrm>
          <a:prstGeom prst="rect">
            <a:avLst/>
          </a:prstGeom>
        </p:spPr>
      </p:pic>
    </p:spTree>
    <p:extLst>
      <p:ext uri="{BB962C8B-B14F-4D97-AF65-F5344CB8AC3E}">
        <p14:creationId xmlns:p14="http://schemas.microsoft.com/office/powerpoint/2010/main" val="40795396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smtClean="0"/>
              <a:t>SQL Tutorial: Create a Table</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dirty="0" smtClean="0"/>
              <a:t>A </a:t>
            </a:r>
            <a:r>
              <a:rPr lang="en-US" sz="2400" dirty="0"/>
              <a:t>relational database organizes its data using tables. Let us create a table called employee with seven attributes (i.e. columns) for the database “</a:t>
            </a:r>
            <a:r>
              <a:rPr lang="en-US" sz="2400" dirty="0" err="1"/>
              <a:t>dbtest</a:t>
            </a:r>
            <a:r>
              <a:rPr lang="en-US" sz="2400" dirty="0"/>
              <a:t>” </a:t>
            </a:r>
          </a:p>
          <a:p>
            <a:pPr marL="457200" lvl="1" indent="0">
              <a:buNone/>
            </a:pPr>
            <a:endParaRPr lang="en-US" sz="2000" dirty="0"/>
          </a:p>
          <a:p>
            <a:pPr lvl="1"/>
            <a:r>
              <a:rPr lang="en-US" sz="2000" dirty="0"/>
              <a:t>We need to let the system know </a:t>
            </a:r>
          </a:p>
          <a:p>
            <a:pPr marL="457200" lvl="1" indent="0">
              <a:buNone/>
            </a:pPr>
            <a:r>
              <a:rPr lang="en-US" sz="2000" dirty="0"/>
              <a:t>     which database to use as there </a:t>
            </a:r>
          </a:p>
          <a:p>
            <a:pPr marL="457200" lvl="1" indent="0">
              <a:buNone/>
            </a:pPr>
            <a:r>
              <a:rPr lang="en-US" sz="2000" dirty="0"/>
              <a:t>     may be multiple databases</a:t>
            </a:r>
          </a:p>
          <a:p>
            <a:pPr marL="457200" lvl="1" indent="0">
              <a:buNone/>
            </a:pPr>
            <a:endParaRPr lang="en-US" sz="2000" dirty="0"/>
          </a:p>
          <a:p>
            <a:pPr lvl="1"/>
            <a:r>
              <a:rPr lang="en-US" sz="2000" dirty="0"/>
              <a:t>After a table is created, we can use</a:t>
            </a:r>
          </a:p>
          <a:p>
            <a:pPr marL="457200" lvl="1" indent="0">
              <a:buNone/>
            </a:pPr>
            <a:r>
              <a:rPr lang="en-US" sz="2000" dirty="0"/>
              <a:t>     describe to display the structure</a:t>
            </a:r>
          </a:p>
          <a:p>
            <a:pPr marL="457200" lvl="1" indent="0">
              <a:buNone/>
            </a:pPr>
            <a:r>
              <a:rPr lang="en-US" sz="2000" dirty="0"/>
              <a:t>     of the </a:t>
            </a:r>
            <a:r>
              <a:rPr lang="en-US" sz="2000" dirty="0" smtClean="0"/>
              <a:t>table</a:t>
            </a:r>
            <a:endParaRPr lang="en-US" sz="2400" dirty="0"/>
          </a:p>
          <a:p>
            <a:pPr marL="0" indent="0">
              <a:buNone/>
            </a:pPr>
            <a:endParaRPr lang="en-US" sz="2400" dirty="0"/>
          </a:p>
          <a:p>
            <a:pPr marL="0" indent="0">
              <a:buNone/>
            </a:pPr>
            <a:endParaRPr lang="en-US" sz="2400" dirty="0"/>
          </a:p>
          <a:p>
            <a:pPr lvl="1"/>
            <a:endParaRPr lang="en-US" sz="2000" dirty="0"/>
          </a:p>
        </p:txBody>
      </p:sp>
      <p:pic>
        <p:nvPicPr>
          <p:cNvPr id="4" name="Picture 3">
            <a:extLst>
              <a:ext uri="{FF2B5EF4-FFF2-40B4-BE49-F238E27FC236}">
                <a16:creationId xmlns:a16="http://schemas.microsoft.com/office/drawing/2014/main" xmlns="" id="{69D969D0-A12C-402B-B563-7658DC1AC817}"/>
              </a:ext>
            </a:extLst>
          </p:cNvPr>
          <p:cNvPicPr>
            <a:picLocks noChangeAspect="1"/>
          </p:cNvPicPr>
          <p:nvPr/>
        </p:nvPicPr>
        <p:blipFill rotWithShape="1">
          <a:blip r:embed="rId3"/>
          <a:srcRect l="32623" t="27132" r="22998" b="28837"/>
          <a:stretch/>
        </p:blipFill>
        <p:spPr>
          <a:xfrm>
            <a:off x="4950322" y="2099857"/>
            <a:ext cx="6881037" cy="4266843"/>
          </a:xfrm>
          <a:prstGeom prst="rect">
            <a:avLst/>
          </a:prstGeom>
        </p:spPr>
      </p:pic>
    </p:spTree>
    <p:extLst>
      <p:ext uri="{BB962C8B-B14F-4D97-AF65-F5344CB8AC3E}">
        <p14:creationId xmlns:p14="http://schemas.microsoft.com/office/powerpoint/2010/main" val="3511639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a:t>
            </a:r>
            <a:r>
              <a:rPr lang="en-US" dirty="0" smtClean="0"/>
              <a:t>Tutorial: Insert a Row</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dirty="0" smtClean="0"/>
              <a:t>We </a:t>
            </a:r>
            <a:r>
              <a:rPr lang="en-US" sz="2400" dirty="0"/>
              <a:t>can use the INSERT INTO statement to insert a new record into a table :</a:t>
            </a:r>
          </a:p>
          <a:p>
            <a:endParaRPr lang="en-US" sz="2400" dirty="0"/>
          </a:p>
          <a:p>
            <a:endParaRPr lang="en-US" sz="2400" dirty="0"/>
          </a:p>
          <a:p>
            <a:pPr marL="0" indent="0">
              <a:buNone/>
            </a:pPr>
            <a:endParaRPr lang="en-US" sz="2400" dirty="0"/>
          </a:p>
          <a:p>
            <a:r>
              <a:rPr lang="en-US" sz="2400" dirty="0"/>
              <a:t>Here, we insert a record into the “employee” </a:t>
            </a:r>
            <a:r>
              <a:rPr lang="en-US" sz="2400" dirty="0" smtClean="0"/>
              <a:t>table.</a:t>
            </a:r>
            <a:endParaRPr lang="en-US" sz="2400" dirty="0"/>
          </a:p>
          <a:p>
            <a:pPr marL="0" indent="0">
              <a:buNone/>
            </a:pPr>
            <a:endParaRPr lang="en-US" sz="2400" dirty="0"/>
          </a:p>
          <a:p>
            <a:r>
              <a:rPr lang="en-US" sz="2400" dirty="0"/>
              <a:t>We do not specify a value of the ID column, as it will be automatically set by the </a:t>
            </a:r>
            <a:r>
              <a:rPr lang="en-US" sz="2400" dirty="0" smtClean="0"/>
              <a:t>database</a:t>
            </a:r>
            <a:r>
              <a:rPr lang="en-US" sz="2000" dirty="0"/>
              <a:t>.</a:t>
            </a:r>
            <a:endParaRPr lang="en-US" sz="2400" dirty="0"/>
          </a:p>
        </p:txBody>
      </p:sp>
      <p:pic>
        <p:nvPicPr>
          <p:cNvPr id="4" name="Picture 3">
            <a:extLst>
              <a:ext uri="{FF2B5EF4-FFF2-40B4-BE49-F238E27FC236}">
                <a16:creationId xmlns:a16="http://schemas.microsoft.com/office/drawing/2014/main" xmlns="" id="{468DEBDA-81CA-40CB-B4BA-D30F92F058F5}"/>
              </a:ext>
            </a:extLst>
          </p:cNvPr>
          <p:cNvPicPr>
            <a:picLocks noChangeAspect="1"/>
          </p:cNvPicPr>
          <p:nvPr/>
        </p:nvPicPr>
        <p:blipFill rotWithShape="1">
          <a:blip r:embed="rId3"/>
          <a:srcRect l="32526" t="45892" r="23013" b="49999"/>
          <a:stretch/>
        </p:blipFill>
        <p:spPr>
          <a:xfrm>
            <a:off x="652303" y="1830798"/>
            <a:ext cx="10854108" cy="626878"/>
          </a:xfrm>
          <a:prstGeom prst="rect">
            <a:avLst/>
          </a:prstGeom>
        </p:spPr>
      </p:pic>
      <p:pic>
        <p:nvPicPr>
          <p:cNvPr id="5" name="Picture 4">
            <a:extLst>
              <a:ext uri="{FF2B5EF4-FFF2-40B4-BE49-F238E27FC236}">
                <a16:creationId xmlns:a16="http://schemas.microsoft.com/office/drawing/2014/main" xmlns="" id="{58071254-25D5-4782-B088-614CC93CD4FE}"/>
              </a:ext>
            </a:extLst>
          </p:cNvPr>
          <p:cNvPicPr>
            <a:picLocks noChangeAspect="1"/>
          </p:cNvPicPr>
          <p:nvPr/>
        </p:nvPicPr>
        <p:blipFill rotWithShape="1">
          <a:blip r:embed="rId3"/>
          <a:srcRect l="22076" t="68850" r="34003" b="29052"/>
          <a:stretch/>
        </p:blipFill>
        <p:spPr>
          <a:xfrm>
            <a:off x="652303" y="2457676"/>
            <a:ext cx="10854108" cy="324145"/>
          </a:xfrm>
          <a:prstGeom prst="rect">
            <a:avLst/>
          </a:prstGeom>
        </p:spPr>
      </p:pic>
    </p:spTree>
    <p:extLst>
      <p:ext uri="{BB962C8B-B14F-4D97-AF65-F5344CB8AC3E}">
        <p14:creationId xmlns:p14="http://schemas.microsoft.com/office/powerpoint/2010/main" val="4759024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a:t>
            </a:r>
            <a:r>
              <a:rPr lang="en-US" dirty="0" smtClean="0"/>
              <a:t>Tutorial: SELECT Statement</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dirty="0" smtClean="0"/>
              <a:t>The </a:t>
            </a:r>
            <a:r>
              <a:rPr lang="en-US" sz="2400" dirty="0"/>
              <a:t>SELECT statement is the most common operation on databases</a:t>
            </a:r>
          </a:p>
          <a:p>
            <a:r>
              <a:rPr lang="en-US" sz="2400" dirty="0"/>
              <a:t>It retrieves information from a database</a:t>
            </a:r>
            <a:endParaRPr lang="en-US" sz="2000" dirty="0"/>
          </a:p>
        </p:txBody>
      </p:sp>
      <p:grpSp>
        <p:nvGrpSpPr>
          <p:cNvPr id="4" name="Group 3"/>
          <p:cNvGrpSpPr/>
          <p:nvPr/>
        </p:nvGrpSpPr>
        <p:grpSpPr>
          <a:xfrm>
            <a:off x="516757" y="2211276"/>
            <a:ext cx="10418699" cy="3786005"/>
            <a:chOff x="405245" y="2657325"/>
            <a:chExt cx="10418699" cy="3786005"/>
          </a:xfrm>
        </p:grpSpPr>
        <p:pic>
          <p:nvPicPr>
            <p:cNvPr id="8" name="Picture 7">
              <a:extLst>
                <a:ext uri="{FF2B5EF4-FFF2-40B4-BE49-F238E27FC236}">
                  <a16:creationId xmlns:a16="http://schemas.microsoft.com/office/drawing/2014/main" xmlns="" id="{F7370B42-79B3-46F1-A27D-7054130C60CB}"/>
                </a:ext>
              </a:extLst>
            </p:cNvPr>
            <p:cNvPicPr>
              <a:picLocks noChangeAspect="1"/>
            </p:cNvPicPr>
            <p:nvPr/>
          </p:nvPicPr>
          <p:blipFill rotWithShape="1">
            <a:blip r:embed="rId3"/>
            <a:srcRect l="21480" t="26512" r="33560" b="35969"/>
            <a:stretch/>
          </p:blipFill>
          <p:spPr>
            <a:xfrm>
              <a:off x="405245" y="2792565"/>
              <a:ext cx="6999808" cy="3650765"/>
            </a:xfrm>
            <a:prstGeom prst="rect">
              <a:avLst/>
            </a:prstGeom>
          </p:spPr>
        </p:pic>
        <p:cxnSp>
          <p:nvCxnSpPr>
            <p:cNvPr id="9" name="Straight Arrow Connector 8">
              <a:extLst>
                <a:ext uri="{FF2B5EF4-FFF2-40B4-BE49-F238E27FC236}">
                  <a16:creationId xmlns:a16="http://schemas.microsoft.com/office/drawing/2014/main" xmlns="" id="{AFD7C6FD-CF86-42FC-B7AF-B245AEDB0EED}"/>
                </a:ext>
              </a:extLst>
            </p:cNvPr>
            <p:cNvCxnSpPr>
              <a:cxnSpLocks/>
            </p:cNvCxnSpPr>
            <p:nvPr/>
          </p:nvCxnSpPr>
          <p:spPr>
            <a:xfrm flipH="1">
              <a:off x="3583172" y="2913803"/>
              <a:ext cx="440187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TextBox 9">
              <a:extLst>
                <a:ext uri="{FF2B5EF4-FFF2-40B4-BE49-F238E27FC236}">
                  <a16:creationId xmlns:a16="http://schemas.microsoft.com/office/drawing/2014/main" xmlns="" id="{BB683676-119A-47EB-BDEE-65C649C332F0}"/>
                </a:ext>
              </a:extLst>
            </p:cNvPr>
            <p:cNvSpPr txBox="1"/>
            <p:nvPr/>
          </p:nvSpPr>
          <p:spPr>
            <a:xfrm>
              <a:off x="8091377" y="2657325"/>
              <a:ext cx="2732567" cy="1015663"/>
            </a:xfrm>
            <a:prstGeom prst="rect">
              <a:avLst/>
            </a:prstGeom>
            <a:noFill/>
          </p:spPr>
          <p:txBody>
            <a:bodyPr wrap="square" rtlCol="0">
              <a:spAutoFit/>
            </a:bodyPr>
            <a:lstStyle/>
            <a:p>
              <a:r>
                <a:rPr lang="en-US" sz="2000" dirty="0"/>
                <a:t>Asks the database for all its records, including all the columns</a:t>
              </a:r>
            </a:p>
          </p:txBody>
        </p:sp>
        <p:cxnSp>
          <p:nvCxnSpPr>
            <p:cNvPr id="12" name="Straight Arrow Connector 11">
              <a:extLst>
                <a:ext uri="{FF2B5EF4-FFF2-40B4-BE49-F238E27FC236}">
                  <a16:creationId xmlns:a16="http://schemas.microsoft.com/office/drawing/2014/main" xmlns="" id="{8A7ADBB2-87E1-47B5-BFA6-DA2CCE93DD30}"/>
                </a:ext>
              </a:extLst>
            </p:cNvPr>
            <p:cNvCxnSpPr>
              <a:cxnSpLocks/>
            </p:cNvCxnSpPr>
            <p:nvPr/>
          </p:nvCxnSpPr>
          <p:spPr>
            <a:xfrm flipH="1">
              <a:off x="5107173" y="4724882"/>
              <a:ext cx="298420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4" name="TextBox 13">
              <a:extLst>
                <a:ext uri="{FF2B5EF4-FFF2-40B4-BE49-F238E27FC236}">
                  <a16:creationId xmlns:a16="http://schemas.microsoft.com/office/drawing/2014/main" xmlns="" id="{8E4A6E12-DA7A-4FC5-A101-10C304CF343C}"/>
                </a:ext>
              </a:extLst>
            </p:cNvPr>
            <p:cNvSpPr txBox="1"/>
            <p:nvPr/>
          </p:nvSpPr>
          <p:spPr>
            <a:xfrm>
              <a:off x="8135981" y="4463271"/>
              <a:ext cx="2486891" cy="1015663"/>
            </a:xfrm>
            <a:prstGeom prst="rect">
              <a:avLst/>
            </a:prstGeom>
            <a:noFill/>
          </p:spPr>
          <p:txBody>
            <a:bodyPr wrap="square" rtlCol="0">
              <a:spAutoFit/>
            </a:bodyPr>
            <a:lstStyle/>
            <a:p>
              <a:r>
                <a:rPr lang="en-US" sz="2000" dirty="0"/>
                <a:t>Asks the database only for Name, EID and Salary columns</a:t>
              </a:r>
            </a:p>
          </p:txBody>
        </p:sp>
      </p:grpSp>
    </p:spTree>
    <p:extLst>
      <p:ext uri="{BB962C8B-B14F-4D97-AF65-F5344CB8AC3E}">
        <p14:creationId xmlns:p14="http://schemas.microsoft.com/office/powerpoint/2010/main" val="38788620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a:t>
            </a:r>
            <a:r>
              <a:rPr lang="en-US" dirty="0" smtClean="0"/>
              <a:t>Tutorial: WHERE Clause</a:t>
            </a:r>
            <a:endParaRPr lang="en-US" dirty="0"/>
          </a:p>
        </p:txBody>
      </p:sp>
      <p:sp>
        <p:nvSpPr>
          <p:cNvPr id="3" name="Content Placeholder 2"/>
          <p:cNvSpPr>
            <a:spLocks noGrp="1"/>
          </p:cNvSpPr>
          <p:nvPr>
            <p:ph idx="1"/>
          </p:nvPr>
        </p:nvSpPr>
        <p:spPr>
          <a:xfrm>
            <a:off x="405245" y="1132113"/>
            <a:ext cx="10948555" cy="5569123"/>
          </a:xfrm>
        </p:spPr>
        <p:txBody>
          <a:bodyPr/>
          <a:lstStyle/>
          <a:p>
            <a:r>
              <a:rPr lang="en-US" sz="2400" dirty="0" smtClean="0"/>
              <a:t>It </a:t>
            </a:r>
            <a:r>
              <a:rPr lang="en-US" sz="2400" dirty="0"/>
              <a:t>is uncommon for a SQL query to retrieve all records in a </a:t>
            </a:r>
            <a:r>
              <a:rPr lang="en-US" sz="2400" dirty="0" smtClean="0"/>
              <a:t>database.</a:t>
            </a:r>
            <a:endParaRPr lang="en-US" sz="2400" dirty="0"/>
          </a:p>
          <a:p>
            <a:r>
              <a:rPr lang="en-US" sz="2400" dirty="0"/>
              <a:t>WHERE clause is used to set conditions for several types of SQL statements including SELECT, UPDATE, DELETE </a:t>
            </a:r>
            <a:r>
              <a:rPr lang="en-US" sz="2400" dirty="0" smtClean="0"/>
              <a:t>etc.</a:t>
            </a:r>
            <a:endParaRPr lang="en-US" sz="2400" dirty="0"/>
          </a:p>
          <a:p>
            <a:pPr marL="0" indent="0">
              <a:buNone/>
            </a:pPr>
            <a:endParaRPr lang="en-US" sz="2400" dirty="0"/>
          </a:p>
          <a:p>
            <a:endParaRPr lang="en-US" sz="2400" dirty="0"/>
          </a:p>
          <a:p>
            <a:r>
              <a:rPr lang="en-US" sz="2400" dirty="0"/>
              <a:t>The above SQL statement only reflects the rows for which the predicate in the WHERE clause is </a:t>
            </a:r>
            <a:r>
              <a:rPr lang="en-US" sz="2400" dirty="0" smtClean="0"/>
              <a:t>TRUE.</a:t>
            </a:r>
            <a:endParaRPr lang="en-US" sz="2400" dirty="0"/>
          </a:p>
          <a:p>
            <a:r>
              <a:rPr lang="en-US" sz="2400" dirty="0"/>
              <a:t>The predicate is a logical expression; multiple predicates can be combined using keywords AND </a:t>
            </a:r>
            <a:r>
              <a:rPr lang="en-US" sz="2400" dirty="0" err="1"/>
              <a:t>and</a:t>
            </a:r>
            <a:r>
              <a:rPr lang="en-US" sz="2400" dirty="0"/>
              <a:t> </a:t>
            </a:r>
            <a:r>
              <a:rPr lang="en-US" sz="2400" dirty="0" smtClean="0"/>
              <a:t>OR.</a:t>
            </a:r>
            <a:endParaRPr lang="en-US" sz="2400" dirty="0"/>
          </a:p>
          <a:p>
            <a:r>
              <a:rPr lang="en-US" sz="2400" dirty="0"/>
              <a:t>Lets look at an example in the next </a:t>
            </a:r>
            <a:r>
              <a:rPr lang="en-US" sz="2400" dirty="0" smtClean="0"/>
              <a:t>slide.</a:t>
            </a:r>
            <a:endParaRPr lang="en-US" sz="2400" dirty="0"/>
          </a:p>
          <a:p>
            <a:endParaRPr lang="en-US" sz="2000" dirty="0"/>
          </a:p>
        </p:txBody>
      </p:sp>
      <p:pic>
        <p:nvPicPr>
          <p:cNvPr id="4" name="Picture 3">
            <a:extLst>
              <a:ext uri="{FF2B5EF4-FFF2-40B4-BE49-F238E27FC236}">
                <a16:creationId xmlns:a16="http://schemas.microsoft.com/office/drawing/2014/main" xmlns="" id="{167727EC-34A7-46D3-B216-E1558E79458E}"/>
              </a:ext>
            </a:extLst>
          </p:cNvPr>
          <p:cNvPicPr>
            <a:picLocks noChangeAspect="1"/>
          </p:cNvPicPr>
          <p:nvPr/>
        </p:nvPicPr>
        <p:blipFill rotWithShape="1">
          <a:blip r:embed="rId3"/>
          <a:srcRect l="21623" t="58030" r="60479" b="38182"/>
          <a:stretch/>
        </p:blipFill>
        <p:spPr>
          <a:xfrm>
            <a:off x="716973" y="2457676"/>
            <a:ext cx="4320546" cy="571501"/>
          </a:xfrm>
          <a:prstGeom prst="rect">
            <a:avLst/>
          </a:prstGeom>
        </p:spPr>
      </p:pic>
    </p:spTree>
    <p:extLst>
      <p:ext uri="{BB962C8B-B14F-4D97-AF65-F5344CB8AC3E}">
        <p14:creationId xmlns:p14="http://schemas.microsoft.com/office/powerpoint/2010/main" val="13722011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Tutorial: WHERE Clause</a:t>
            </a:r>
          </a:p>
        </p:txBody>
      </p:sp>
      <p:sp>
        <p:nvSpPr>
          <p:cNvPr id="3" name="Content Placeholder 2"/>
          <p:cNvSpPr>
            <a:spLocks noGrp="1"/>
          </p:cNvSpPr>
          <p:nvPr>
            <p:ph idx="1"/>
          </p:nvPr>
        </p:nvSpPr>
        <p:spPr>
          <a:xfrm>
            <a:off x="405245" y="1132113"/>
            <a:ext cx="10948555" cy="5569123"/>
          </a:xfrm>
        </p:spPr>
        <p:txBody>
          <a:bodyPr/>
          <a:lstStyle/>
          <a:p>
            <a:r>
              <a:rPr lang="en-US" sz="2400" dirty="0" smtClean="0"/>
              <a:t>The </a:t>
            </a:r>
            <a:r>
              <a:rPr lang="en-US" sz="2400" dirty="0"/>
              <a:t>first query returns a record that has EID5001 in EID field</a:t>
            </a:r>
          </a:p>
          <a:p>
            <a:r>
              <a:rPr lang="en-US" sz="2400" dirty="0"/>
              <a:t>The second query returns the records </a:t>
            </a:r>
            <a:r>
              <a:rPr lang="en-US" sz="2400" dirty="0" smtClean="0"/>
              <a:t>that </a:t>
            </a:r>
            <a:r>
              <a:rPr lang="en-US" sz="2400" dirty="0"/>
              <a:t>satisfy either EID=‘EID5001’ or Name=‘David’</a:t>
            </a:r>
          </a:p>
        </p:txBody>
      </p:sp>
      <p:pic>
        <p:nvPicPr>
          <p:cNvPr id="5" name="Picture 4">
            <a:extLst>
              <a:ext uri="{FF2B5EF4-FFF2-40B4-BE49-F238E27FC236}">
                <a16:creationId xmlns:a16="http://schemas.microsoft.com/office/drawing/2014/main" xmlns="" id="{FA853BB4-256B-4194-BAF0-0E26449D4196}"/>
              </a:ext>
            </a:extLst>
          </p:cNvPr>
          <p:cNvPicPr>
            <a:picLocks noChangeAspect="1"/>
          </p:cNvPicPr>
          <p:nvPr/>
        </p:nvPicPr>
        <p:blipFill rotWithShape="1">
          <a:blip r:embed="rId3"/>
          <a:srcRect l="21528" t="27273" r="33870" b="43485"/>
          <a:stretch/>
        </p:blipFill>
        <p:spPr>
          <a:xfrm>
            <a:off x="1895010" y="2813402"/>
            <a:ext cx="8134350" cy="3333183"/>
          </a:xfrm>
          <a:prstGeom prst="rect">
            <a:avLst/>
          </a:prstGeom>
        </p:spPr>
      </p:pic>
    </p:spTree>
    <p:extLst>
      <p:ext uri="{BB962C8B-B14F-4D97-AF65-F5344CB8AC3E}">
        <p14:creationId xmlns:p14="http://schemas.microsoft.com/office/powerpoint/2010/main" val="13442468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smtClean="0"/>
              <a:t>SQL Tutorial: WHERE Clause</a:t>
            </a:r>
            <a:endParaRPr lang="en-US" dirty="0"/>
          </a:p>
        </p:txBody>
      </p:sp>
      <p:sp>
        <p:nvSpPr>
          <p:cNvPr id="3" name="Content Placeholder 2"/>
          <p:cNvSpPr>
            <a:spLocks noGrp="1"/>
          </p:cNvSpPr>
          <p:nvPr>
            <p:ph idx="1"/>
          </p:nvPr>
        </p:nvSpPr>
        <p:spPr>
          <a:xfrm>
            <a:off x="405245" y="1132113"/>
            <a:ext cx="10948555" cy="5569123"/>
          </a:xfrm>
        </p:spPr>
        <p:txBody>
          <a:bodyPr>
            <a:normAutofit/>
          </a:bodyPr>
          <a:lstStyle/>
          <a:p>
            <a:r>
              <a:rPr lang="en-US" sz="2400" dirty="0" smtClean="0"/>
              <a:t>If </a:t>
            </a:r>
            <a:r>
              <a:rPr lang="en-US" sz="2400" dirty="0"/>
              <a:t>the condition is always True, then all the rows are affected by the SQL statement</a:t>
            </a:r>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r>
              <a:rPr lang="en-US" sz="2400" dirty="0"/>
              <a:t>This 1=1 predicate looks quite useless in real queries, but it will become useful in </a:t>
            </a:r>
            <a:r>
              <a:rPr lang="en-US" sz="2400" dirty="0" smtClean="0"/>
              <a:t>SQL </a:t>
            </a:r>
            <a:r>
              <a:rPr lang="en-US" sz="2400" dirty="0"/>
              <a:t>Injection attacks</a:t>
            </a:r>
          </a:p>
        </p:txBody>
      </p:sp>
      <p:pic>
        <p:nvPicPr>
          <p:cNvPr id="4" name="Picture 3">
            <a:extLst>
              <a:ext uri="{FF2B5EF4-FFF2-40B4-BE49-F238E27FC236}">
                <a16:creationId xmlns:a16="http://schemas.microsoft.com/office/drawing/2014/main" xmlns="" id="{2A02A2FA-9F4F-4A68-8FED-5667A395E0E4}"/>
              </a:ext>
            </a:extLst>
          </p:cNvPr>
          <p:cNvPicPr>
            <a:picLocks noChangeAspect="1"/>
          </p:cNvPicPr>
          <p:nvPr/>
        </p:nvPicPr>
        <p:blipFill rotWithShape="1">
          <a:blip r:embed="rId3"/>
          <a:srcRect l="21528" t="59848" r="33586" b="21970"/>
          <a:stretch/>
        </p:blipFill>
        <p:spPr>
          <a:xfrm>
            <a:off x="1765301" y="1833523"/>
            <a:ext cx="8228441" cy="2083151"/>
          </a:xfrm>
          <a:prstGeom prst="rect">
            <a:avLst/>
          </a:prstGeom>
        </p:spPr>
      </p:pic>
    </p:spTree>
    <p:extLst>
      <p:ext uri="{BB962C8B-B14F-4D97-AF65-F5344CB8AC3E}">
        <p14:creationId xmlns:p14="http://schemas.microsoft.com/office/powerpoint/2010/main" val="51387299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5359</TotalTime>
  <Words>2689</Words>
  <Application>Microsoft Office PowerPoint</Application>
  <PresentationFormat>Custom</PresentationFormat>
  <Paragraphs>301</Paragraphs>
  <Slides>29</Slides>
  <Notes>25</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Office Theme</vt:lpstr>
      <vt:lpstr>SQL Injection Attack </vt:lpstr>
      <vt:lpstr>PowerPoint Presentation</vt:lpstr>
      <vt:lpstr>Brief Tutorial of SQL</vt:lpstr>
      <vt:lpstr>SQL Tutorial: Create a Table</vt:lpstr>
      <vt:lpstr>SQL Tutorial: Insert a Row</vt:lpstr>
      <vt:lpstr>SQL Tutorial: SELECT Statement</vt:lpstr>
      <vt:lpstr>SQL Tutorial: WHERE Clause</vt:lpstr>
      <vt:lpstr>SQL Tutorial: WHERE Clause</vt:lpstr>
      <vt:lpstr>SQL Tutorial: WHERE Clause</vt:lpstr>
      <vt:lpstr>SQL Tutorial: UPDATE Statement</vt:lpstr>
      <vt:lpstr>SQL Tutorial: Comments</vt:lpstr>
      <vt:lpstr>Interacting with Database in Web Application</vt:lpstr>
      <vt:lpstr>Getting Data from User</vt:lpstr>
      <vt:lpstr>Getting Data from User</vt:lpstr>
      <vt:lpstr>How Web Applications Interact with Database</vt:lpstr>
      <vt:lpstr>How Web Applications Interact with Database</vt:lpstr>
      <vt:lpstr>Launching SQL Injection Attacks</vt:lpstr>
      <vt:lpstr>Launching SQL Injection Attacks</vt:lpstr>
      <vt:lpstr>Launching SQL Injection Attacks using cURL</vt:lpstr>
      <vt:lpstr>Modify Database</vt:lpstr>
      <vt:lpstr>Modify Database</vt:lpstr>
      <vt:lpstr>Multiple SQL Statements</vt:lpstr>
      <vt:lpstr>Multiple SQL Statements</vt:lpstr>
      <vt:lpstr>The Fundamental Cause</vt:lpstr>
      <vt:lpstr>Countermeasures: Filtering and Encoding Data</vt:lpstr>
      <vt:lpstr>Countermeasures: Prepared Statement</vt:lpstr>
      <vt:lpstr>Countermeasures: Prepared Statement</vt:lpstr>
      <vt:lpstr>Why Are Prepared Statements Secure?</vt:lpstr>
      <vt:lpstr>Summary</vt:lpstr>
    </vt:vector>
  </TitlesOfParts>
  <Company>Syracuse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Admin</cp:lastModifiedBy>
  <cp:revision>366</cp:revision>
  <dcterms:created xsi:type="dcterms:W3CDTF">2017-10-29T00:53:57Z</dcterms:created>
  <dcterms:modified xsi:type="dcterms:W3CDTF">2019-10-07T01:31:33Z</dcterms:modified>
</cp:coreProperties>
</file>

<file path=docProps/thumbnail.jpeg>
</file>